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353" r:id="rId3"/>
    <p:sldId id="433" r:id="rId4"/>
    <p:sldId id="356" r:id="rId5"/>
    <p:sldId id="357" r:id="rId6"/>
    <p:sldId id="425" r:id="rId7"/>
    <p:sldId id="360" r:id="rId8"/>
    <p:sldId id="362" r:id="rId9"/>
    <p:sldId id="431" r:id="rId10"/>
    <p:sldId id="432" r:id="rId11"/>
    <p:sldId id="404" r:id="rId12"/>
    <p:sldId id="429" r:id="rId13"/>
    <p:sldId id="426" r:id="rId14"/>
    <p:sldId id="427" r:id="rId15"/>
    <p:sldId id="430" r:id="rId16"/>
    <p:sldId id="411" r:id="rId17"/>
    <p:sldId id="412" r:id="rId18"/>
    <p:sldId id="392" r:id="rId19"/>
    <p:sldId id="414" r:id="rId20"/>
    <p:sldId id="424" r:id="rId21"/>
    <p:sldId id="383" r:id="rId22"/>
    <p:sldId id="3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11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65" autoAdjust="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FD5D6-531E-4506-8F7C-F27811C561B9}" type="datetimeFigureOut">
              <a:rPr lang="en-ZA" smtClean="0"/>
              <a:t>2018/07/24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B9243-BCB6-497E-A295-0E4D2BBD275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377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9243-BCB6-497E-A295-0E4D2BBD2756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108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0CAE56-F825-41D6-9472-35107D67EA28}" type="slidenum">
              <a:rPr lang="en-US" smtClean="0">
                <a:solidFill>
                  <a:prstClr val="black"/>
                </a:solidFill>
              </a:rPr>
              <a:pPr eaLnBrk="1" hangingPunct="1"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8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44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5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2048" y="6165304"/>
            <a:ext cx="8316416" cy="535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43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iff"/><Relationship Id="rId5" Type="http://schemas.microsoft.com/office/2007/relationships/hdphoto" Target="../media/hdphoto1.wdp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emf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16" y="356679"/>
            <a:ext cx="2801458" cy="78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/>
          <p:cNvSpPr txBox="1">
            <a:spLocks noChangeArrowheads="1"/>
          </p:cNvSpPr>
          <p:nvPr/>
        </p:nvSpPr>
        <p:spPr bwMode="auto">
          <a:xfrm>
            <a:off x="55563" y="1556792"/>
            <a:ext cx="903287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Calibri"/>
              </a:rPr>
              <a:t>Early virologic and immunologic events following untreated or treated acute HIV infection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463" y="2967980"/>
            <a:ext cx="9109075" cy="2362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Thumbi Ndung’u, BVM, PhD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Investigator, Africa Health Research Institute (AHRI)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Professor and Director, HIV Pathogenesis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(HPP), Doris Duke Medical Research Institute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Nelson R. Mandela School of Medicine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 of KwaZulu-Natal</a:t>
            </a:r>
          </a:p>
        </p:txBody>
      </p:sp>
      <p:pic>
        <p:nvPicPr>
          <p:cNvPr id="5" name="Picture 4" descr="ukzn-zulu-logo-colour-electroni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840" y="358743"/>
            <a:ext cx="23764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PP%20Logo%20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329609"/>
            <a:ext cx="144303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/>
          <p:cNvSpPr txBox="1">
            <a:spLocks noChangeArrowheads="1"/>
          </p:cNvSpPr>
          <p:nvPr/>
        </p:nvSpPr>
        <p:spPr bwMode="auto">
          <a:xfrm>
            <a:off x="17463" y="5661248"/>
            <a:ext cx="910907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2000" b="1" i="1" dirty="0">
                <a:solidFill>
                  <a:srgbClr val="0000FF"/>
                </a:solidFill>
                <a:latin typeface="Calibri"/>
              </a:rPr>
              <a:t>HIV Transmission: Virus, host and microbiome session</a:t>
            </a:r>
          </a:p>
          <a:p>
            <a:pPr lvl="0" algn="ctr">
              <a:defRPr/>
            </a:pPr>
            <a:r>
              <a:rPr lang="en-US" sz="2000" b="1" i="1" dirty="0">
                <a:solidFill>
                  <a:srgbClr val="0000FF"/>
                </a:solidFill>
                <a:latin typeface="Calibri"/>
              </a:rPr>
              <a:t> IAS 2018 Conference, Amsterdam, Netherlands</a:t>
            </a:r>
          </a:p>
          <a:p>
            <a:pPr lvl="0" algn="ctr">
              <a:defRPr/>
            </a:pPr>
            <a:r>
              <a:rPr lang="en-US" sz="2000" b="1" i="1" dirty="0">
                <a:solidFill>
                  <a:srgbClr val="0000FF"/>
                </a:solidFill>
                <a:latin typeface="Calibri"/>
              </a:rPr>
              <a:t>24 July June 2018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282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F847E9-56DE-4CF5-B67D-955453457FDB}"/>
              </a:ext>
            </a:extLst>
          </p:cNvPr>
          <p:cNvSpPr txBox="1">
            <a:spLocks/>
          </p:cNvSpPr>
          <p:nvPr/>
        </p:nvSpPr>
        <p:spPr>
          <a:xfrm>
            <a:off x="107504" y="304800"/>
            <a:ext cx="8964488" cy="103596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C00000"/>
                </a:solidFill>
                <a:cs typeface="msgothic" charset="0"/>
              </a:rPr>
              <a:t>Frequency of individual tetramer</a:t>
            </a:r>
            <a:r>
              <a:rPr lang="en-US" sz="2800" b="1" baseline="30000" dirty="0">
                <a:solidFill>
                  <a:srgbClr val="C00000"/>
                </a:solidFill>
                <a:cs typeface="msgothic" charset="0"/>
              </a:rPr>
              <a:t>+</a:t>
            </a:r>
            <a:r>
              <a:rPr lang="en-US" sz="2800" b="1" dirty="0">
                <a:solidFill>
                  <a:srgbClr val="C00000"/>
                </a:solidFill>
                <a:cs typeface="msgothic" charset="0"/>
              </a:rPr>
              <a:t> CD8</a:t>
            </a:r>
            <a:r>
              <a:rPr lang="en-US" sz="2800" b="1" baseline="30000" dirty="0">
                <a:solidFill>
                  <a:srgbClr val="C00000"/>
                </a:solidFill>
                <a:cs typeface="msgothic" charset="0"/>
              </a:rPr>
              <a:t>+</a:t>
            </a:r>
            <a:r>
              <a:rPr lang="en-US" sz="2800" b="1" dirty="0">
                <a:solidFill>
                  <a:srgbClr val="C00000"/>
                </a:solidFill>
                <a:cs typeface="msgothic" charset="0"/>
              </a:rPr>
              <a:t> T cells is lower in early treated but are more functionally competent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1 - Tetramer+cells.pdf">
            <a:extLst>
              <a:ext uri="{FF2B5EF4-FFF2-40B4-BE49-F238E27FC236}">
                <a16:creationId xmlns:a16="http://schemas.microsoft.com/office/drawing/2014/main" id="{F46A5E04-A8A4-4583-A6A2-F06CFA5379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479086" cy="3901348"/>
          </a:xfrm>
          <a:prstGeom prst="rect">
            <a:avLst/>
          </a:prstGeom>
        </p:spPr>
      </p:pic>
      <p:pic>
        <p:nvPicPr>
          <p:cNvPr id="5" name="Picture 4" descr="1 - TetIFNg.pdf">
            <a:extLst>
              <a:ext uri="{FF2B5EF4-FFF2-40B4-BE49-F238E27FC236}">
                <a16:creationId xmlns:a16="http://schemas.microsoft.com/office/drawing/2014/main" id="{94712D8C-737A-4021-A8AF-E9FF283BA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28" y="2348880"/>
            <a:ext cx="4189714" cy="35716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9589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>
            <a:extLst>
              <a:ext uri="{FF2B5EF4-FFF2-40B4-BE49-F238E27FC236}">
                <a16:creationId xmlns:a16="http://schemas.microsoft.com/office/drawing/2014/main" id="{34807B3D-7EBA-4F5F-8CED-EF54749E3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980728"/>
            <a:ext cx="8948737" cy="22320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AU" kern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D8406E-308E-4AFA-9E92-DDFB8F55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38125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pPr algn="ctr">
              <a:defRPr/>
            </a:pPr>
            <a:r>
              <a:rPr lang="en-AU" sz="3200" b="1" kern="0" dirty="0">
                <a:solidFill>
                  <a:srgbClr val="C00000"/>
                </a:solidFill>
                <a:cs typeface="Calibri" panose="020F0502020204030204" pitchFamily="34" charset="0"/>
              </a:rPr>
              <a:t>CD8+ T cell subsets in peripheral circulation</a:t>
            </a:r>
          </a:p>
        </p:txBody>
      </p:sp>
      <p:sp>
        <p:nvSpPr>
          <p:cNvPr id="4" name="Line 35">
            <a:extLst>
              <a:ext uri="{FF2B5EF4-FFF2-40B4-BE49-F238E27FC236}">
                <a16:creationId xmlns:a16="http://schemas.microsoft.com/office/drawing/2014/main" id="{84CD749D-D29F-45AF-A195-996AA02E6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313" y="2908300"/>
            <a:ext cx="454025" cy="0"/>
          </a:xfrm>
          <a:prstGeom prst="line">
            <a:avLst/>
          </a:prstGeom>
          <a:noFill/>
          <a:ln w="22225">
            <a:solidFill>
              <a:srgbClr val="FFFF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ZA" kern="0">
              <a:solidFill>
                <a:srgbClr val="000000"/>
              </a:solidFill>
              <a:latin typeface="Helvetica" pitchFamily="34" charset="0"/>
              <a:cs typeface="Arial" pitchFamily="34" charset="0"/>
            </a:endParaRPr>
          </a:p>
        </p:txBody>
      </p:sp>
      <p:sp>
        <p:nvSpPr>
          <p:cNvPr id="5" name="Line 42">
            <a:extLst>
              <a:ext uri="{FF2B5EF4-FFF2-40B4-BE49-F238E27FC236}">
                <a16:creationId xmlns:a16="http://schemas.microsoft.com/office/drawing/2014/main" id="{A7DF709C-8C51-43C8-90CB-70DF19D21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2775" y="2624138"/>
            <a:ext cx="454025" cy="0"/>
          </a:xfrm>
          <a:prstGeom prst="line">
            <a:avLst/>
          </a:prstGeom>
          <a:noFill/>
          <a:ln w="22225">
            <a:solidFill>
              <a:srgbClr val="FFFF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ZA" kern="0">
              <a:solidFill>
                <a:srgbClr val="000000"/>
              </a:solidFill>
              <a:latin typeface="Helvetica" pitchFamily="34" charset="0"/>
              <a:cs typeface="Arial" pitchFamily="34" charset="0"/>
            </a:endParaRPr>
          </a:p>
        </p:txBody>
      </p:sp>
      <p:sp>
        <p:nvSpPr>
          <p:cNvPr id="6" name="Line 43">
            <a:extLst>
              <a:ext uri="{FF2B5EF4-FFF2-40B4-BE49-F238E27FC236}">
                <a16:creationId xmlns:a16="http://schemas.microsoft.com/office/drawing/2014/main" id="{F2C611BE-A1F5-4086-A106-C0EDA0C422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2775" y="2911475"/>
            <a:ext cx="454025" cy="0"/>
          </a:xfrm>
          <a:prstGeom prst="line">
            <a:avLst/>
          </a:prstGeom>
          <a:noFill/>
          <a:ln w="22225">
            <a:solidFill>
              <a:srgbClr val="FFFF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ZA" kern="0">
              <a:solidFill>
                <a:srgbClr val="000000"/>
              </a:solidFill>
              <a:latin typeface="Helvetica" pitchFamily="34" charset="0"/>
              <a:cs typeface="Arial" pitchFamily="34" charset="0"/>
            </a:endParaRPr>
          </a:p>
        </p:txBody>
      </p:sp>
      <p:sp>
        <p:nvSpPr>
          <p:cNvPr id="7" name="Text Box 47">
            <a:extLst>
              <a:ext uri="{FF2B5EF4-FFF2-40B4-BE49-F238E27FC236}">
                <a16:creationId xmlns:a16="http://schemas.microsoft.com/office/drawing/2014/main" id="{10E500AD-18FA-4293-AECF-717084948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596" y="3419485"/>
            <a:ext cx="1866900" cy="369332"/>
          </a:xfrm>
          <a:prstGeom prst="rect">
            <a:avLst/>
          </a:prstGeom>
          <a:solidFill>
            <a:srgbClr val="000000">
              <a:lumMod val="50000"/>
              <a:lumOff val="50000"/>
            </a:srgbClr>
          </a:solidFill>
          <a:ln w="57150">
            <a:solidFill>
              <a:srgbClr val="8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rPr>
              <a:t>Central memory</a:t>
            </a:r>
          </a:p>
        </p:txBody>
      </p:sp>
      <p:sp>
        <p:nvSpPr>
          <p:cNvPr id="8" name="Text Box 51">
            <a:extLst>
              <a:ext uri="{FF2B5EF4-FFF2-40B4-BE49-F238E27FC236}">
                <a16:creationId xmlns:a16="http://schemas.microsoft.com/office/drawing/2014/main" id="{05D46EBA-B854-49EE-93F2-A38F3904C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61134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AU" ker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Text Box 52">
            <a:extLst>
              <a:ext uri="{FF2B5EF4-FFF2-40B4-BE49-F238E27FC236}">
                <a16:creationId xmlns:a16="http://schemas.microsoft.com/office/drawing/2014/main" id="{DF242BEB-4F3E-4864-AC9E-9398FEDFB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6211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AU" ker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Text Box 53">
            <a:extLst>
              <a:ext uri="{FF2B5EF4-FFF2-40B4-BE49-F238E27FC236}">
                <a16:creationId xmlns:a16="http://schemas.microsoft.com/office/drawing/2014/main" id="{B2120E6B-54CE-43BD-9055-F11E0AF3D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11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AU" ker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Text Box 54">
            <a:extLst>
              <a:ext uri="{FF2B5EF4-FFF2-40B4-BE49-F238E27FC236}">
                <a16:creationId xmlns:a16="http://schemas.microsoft.com/office/drawing/2014/main" id="{F501C0AA-8912-42A2-B60B-DB7925E99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7" y="6237312"/>
            <a:ext cx="8858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Hansen et al., </a:t>
            </a:r>
            <a:r>
              <a:rPr lang="en-AU" sz="16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 </a:t>
            </a:r>
            <a:r>
              <a:rPr lang="en-AU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2011</a:t>
            </a:r>
            <a:r>
              <a:rPr lang="en-AU" sz="16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AU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Hansen et al., </a:t>
            </a:r>
            <a:r>
              <a:rPr lang="en-AU" sz="16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 Med</a:t>
            </a:r>
            <a:r>
              <a:rPr lang="en-AU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2011; Burgers et al., </a:t>
            </a:r>
            <a:r>
              <a:rPr lang="en-AU" sz="16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 </a:t>
            </a:r>
            <a:r>
              <a:rPr lang="en-AU" sz="1600" i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</a:t>
            </a:r>
            <a:r>
              <a:rPr lang="en-AU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2009; Champagne et al., </a:t>
            </a:r>
            <a:r>
              <a:rPr lang="en-AU" sz="16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</a:t>
            </a:r>
            <a:r>
              <a:rPr lang="en-AU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2001</a:t>
            </a:r>
          </a:p>
        </p:txBody>
      </p:sp>
      <p:sp>
        <p:nvSpPr>
          <p:cNvPr id="12" name="Text Box 39">
            <a:extLst>
              <a:ext uri="{FF2B5EF4-FFF2-40B4-BE49-F238E27FC236}">
                <a16:creationId xmlns:a16="http://schemas.microsoft.com/office/drawing/2014/main" id="{8BEA1642-9638-4264-A5E1-FB9C5803D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0" y="3419485"/>
            <a:ext cx="1625600" cy="366713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Naïve T cells</a:t>
            </a:r>
          </a:p>
        </p:txBody>
      </p:sp>
      <p:sp>
        <p:nvSpPr>
          <p:cNvPr id="13" name="Text Box 48">
            <a:extLst>
              <a:ext uri="{FF2B5EF4-FFF2-40B4-BE49-F238E27FC236}">
                <a16:creationId xmlns:a16="http://schemas.microsoft.com/office/drawing/2014/main" id="{3C6B0474-2AD5-488D-AA85-C51F625B2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571" y="3419485"/>
            <a:ext cx="2132315" cy="369332"/>
          </a:xfrm>
          <a:prstGeom prst="rect">
            <a:avLst/>
          </a:prstGeom>
          <a:solidFill>
            <a:srgbClr val="6EA3EA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AU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Transitional memory</a:t>
            </a:r>
          </a:p>
        </p:txBody>
      </p:sp>
      <p:sp>
        <p:nvSpPr>
          <p:cNvPr id="14" name="Line 93">
            <a:extLst>
              <a:ext uri="{FF2B5EF4-FFF2-40B4-BE49-F238E27FC236}">
                <a16:creationId xmlns:a16="http://schemas.microsoft.com/office/drawing/2014/main" id="{C763B536-806D-4CC0-8D8A-D311C65F88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3974" y="1904653"/>
            <a:ext cx="631691" cy="414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ZA" kern="0">
              <a:solidFill>
                <a:srgbClr val="000000"/>
              </a:solidFill>
              <a:latin typeface="Helvetica" pitchFamily="34" charset="0"/>
              <a:cs typeface="Arial" pitchFamily="34" charset="0"/>
            </a:endParaRPr>
          </a:p>
        </p:txBody>
      </p:sp>
      <p:sp>
        <p:nvSpPr>
          <p:cNvPr id="15" name="Text Box 48">
            <a:extLst>
              <a:ext uri="{FF2B5EF4-FFF2-40B4-BE49-F238E27FC236}">
                <a16:creationId xmlns:a16="http://schemas.microsoft.com/office/drawing/2014/main" id="{F2F8E944-1F89-4323-8F34-691C115CF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521" y="3404404"/>
            <a:ext cx="1773242" cy="369332"/>
          </a:xfrm>
          <a:prstGeom prst="rect">
            <a:avLst/>
          </a:prstGeom>
          <a:solidFill>
            <a:srgbClr val="333399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Effector memory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E09D73-F6DF-460C-9FA8-7770568C93D4}"/>
              </a:ext>
            </a:extLst>
          </p:cNvPr>
          <p:cNvGrpSpPr/>
          <p:nvPr/>
        </p:nvGrpSpPr>
        <p:grpSpPr>
          <a:xfrm>
            <a:off x="179512" y="1279575"/>
            <a:ext cx="810195" cy="1584176"/>
            <a:chOff x="179512" y="2276872"/>
            <a:chExt cx="810195" cy="1584176"/>
          </a:xfrm>
        </p:grpSpPr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908DF43A-0A9A-452F-8D1E-C6DD3A523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20" y="2276872"/>
              <a:ext cx="585787" cy="527050"/>
            </a:xfrm>
            <a:prstGeom prst="ellipse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18" name="Oval 60">
              <a:extLst>
                <a:ext uri="{FF2B5EF4-FFF2-40B4-BE49-F238E27FC236}">
                  <a16:creationId xmlns:a16="http://schemas.microsoft.com/office/drawing/2014/main" id="{06F705DA-9756-41B0-968E-DC08F7889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28" y="2348880"/>
              <a:ext cx="338212" cy="360362"/>
            </a:xfrm>
            <a:prstGeom prst="ellipse">
              <a:avLst/>
            </a:prstGeom>
            <a:solidFill>
              <a:srgbClr val="DAEDEF">
                <a:lumMod val="25000"/>
              </a:srgbClr>
            </a:solidFill>
            <a:ln w="25400">
              <a:solidFill>
                <a:srgbClr val="DAEDEF">
                  <a:lumMod val="25000"/>
                </a:srgbClr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1D16E508-1CC9-4754-964B-C4A576069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920" y="2798763"/>
              <a:ext cx="585787" cy="527050"/>
            </a:xfrm>
            <a:prstGeom prst="ellipse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7E140707-6794-4870-9F3D-EE52B06F2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2" y="3333998"/>
              <a:ext cx="585787" cy="527050"/>
            </a:xfrm>
            <a:prstGeom prst="ellipse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21" name="Oval 60">
              <a:extLst>
                <a:ext uri="{FF2B5EF4-FFF2-40B4-BE49-F238E27FC236}">
                  <a16:creationId xmlns:a16="http://schemas.microsoft.com/office/drawing/2014/main" id="{8A6F6641-7A94-48CD-9995-B9CC32432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372" y="2852936"/>
              <a:ext cx="338212" cy="360362"/>
            </a:xfrm>
            <a:prstGeom prst="ellipse">
              <a:avLst/>
            </a:prstGeom>
            <a:solidFill>
              <a:srgbClr val="DAEDEF">
                <a:lumMod val="25000"/>
              </a:srgbClr>
            </a:solidFill>
            <a:ln w="25400">
              <a:solidFill>
                <a:srgbClr val="DAEDEF">
                  <a:lumMod val="25000"/>
                </a:srgbClr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22" name="Oval 60">
              <a:extLst>
                <a:ext uri="{FF2B5EF4-FFF2-40B4-BE49-F238E27FC236}">
                  <a16:creationId xmlns:a16="http://schemas.microsoft.com/office/drawing/2014/main" id="{E4740065-E6A8-4B60-8943-BE80261F1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348" y="3428678"/>
              <a:ext cx="338212" cy="360362"/>
            </a:xfrm>
            <a:prstGeom prst="ellipse">
              <a:avLst/>
            </a:prstGeom>
            <a:solidFill>
              <a:srgbClr val="DAEDEF">
                <a:lumMod val="25000"/>
              </a:srgbClr>
            </a:solidFill>
            <a:ln w="25400">
              <a:solidFill>
                <a:srgbClr val="DAEDEF">
                  <a:lumMod val="25000"/>
                </a:srgbClr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1B001C-240C-4559-80DF-C1005663C026}"/>
              </a:ext>
            </a:extLst>
          </p:cNvPr>
          <p:cNvGrpSpPr/>
          <p:nvPr/>
        </p:nvGrpSpPr>
        <p:grpSpPr>
          <a:xfrm>
            <a:off x="2071255" y="1040557"/>
            <a:ext cx="1372599" cy="1972171"/>
            <a:chOff x="2245099" y="2037854"/>
            <a:chExt cx="1372599" cy="1972171"/>
          </a:xfrm>
        </p:grpSpPr>
        <p:sp>
          <p:nvSpPr>
            <p:cNvPr id="24" name="Oval 22">
              <a:extLst>
                <a:ext uri="{FF2B5EF4-FFF2-40B4-BE49-F238E27FC236}">
                  <a16:creationId xmlns:a16="http://schemas.microsoft.com/office/drawing/2014/main" id="{4C5E7D7D-E3D0-4626-84D3-5E9ABF66F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099" y="2315009"/>
              <a:ext cx="584200" cy="527050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812D77E-6CEA-4464-B1CE-75ACDAEA4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971" y="2901950"/>
              <a:ext cx="584200" cy="527050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26" name="Oval 28">
              <a:extLst>
                <a:ext uri="{FF2B5EF4-FFF2-40B4-BE49-F238E27FC236}">
                  <a16:creationId xmlns:a16="http://schemas.microsoft.com/office/drawing/2014/main" id="{F70707B6-0DE7-4CC9-8400-97B614569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226" y="3482975"/>
              <a:ext cx="585787" cy="527050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27" name="Oval 29">
              <a:extLst>
                <a:ext uri="{FF2B5EF4-FFF2-40B4-BE49-F238E27FC236}">
                  <a16:creationId xmlns:a16="http://schemas.microsoft.com/office/drawing/2014/main" id="{D86780A2-D4E8-4C6E-8B18-7E3F4FF82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098" y="2576210"/>
              <a:ext cx="584200" cy="527050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28" name="Oval 29">
              <a:extLst>
                <a:ext uri="{FF2B5EF4-FFF2-40B4-BE49-F238E27FC236}">
                  <a16:creationId xmlns:a16="http://schemas.microsoft.com/office/drawing/2014/main" id="{53400CBA-5050-4AC9-BD71-EFCD945ED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816" y="2037854"/>
              <a:ext cx="584200" cy="527050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29" name="Oval 60">
              <a:extLst>
                <a:ext uri="{FF2B5EF4-FFF2-40B4-BE49-F238E27FC236}">
                  <a16:creationId xmlns:a16="http://schemas.microsoft.com/office/drawing/2014/main" id="{0541D6D6-36D5-4EA0-B961-F7AC6429E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1580" y="2420888"/>
              <a:ext cx="338212" cy="360362"/>
            </a:xfrm>
            <a:prstGeom prst="ellipse">
              <a:avLst/>
            </a:prstGeom>
            <a:solidFill>
              <a:srgbClr val="2D2D8A">
                <a:lumMod val="75000"/>
              </a:srgbClr>
            </a:solidFill>
            <a:ln w="25400">
              <a:solidFill>
                <a:srgbClr val="2D2D8A">
                  <a:lumMod val="75000"/>
                </a:srgbClr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30" name="Oval 60">
              <a:extLst>
                <a:ext uri="{FF2B5EF4-FFF2-40B4-BE49-F238E27FC236}">
                  <a16:creationId xmlns:a16="http://schemas.microsoft.com/office/drawing/2014/main" id="{EF195429-A0E0-42F9-8455-E34758193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752" y="2996630"/>
              <a:ext cx="338212" cy="360362"/>
            </a:xfrm>
            <a:prstGeom prst="ellipse">
              <a:avLst/>
            </a:prstGeom>
            <a:solidFill>
              <a:srgbClr val="2D2D8A">
                <a:lumMod val="75000"/>
              </a:srgbClr>
            </a:solidFill>
            <a:ln w="25400">
              <a:solidFill>
                <a:srgbClr val="2D2D8A">
                  <a:lumMod val="75000"/>
                </a:srgbClr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31" name="Oval 60">
              <a:extLst>
                <a:ext uri="{FF2B5EF4-FFF2-40B4-BE49-F238E27FC236}">
                  <a16:creationId xmlns:a16="http://schemas.microsoft.com/office/drawing/2014/main" id="{DF178B02-8993-4995-8480-9FF64E63D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652" y="2132534"/>
              <a:ext cx="338212" cy="360362"/>
            </a:xfrm>
            <a:prstGeom prst="ellipse">
              <a:avLst/>
            </a:prstGeom>
            <a:solidFill>
              <a:srgbClr val="2D2D8A">
                <a:lumMod val="75000"/>
              </a:srgbClr>
            </a:solidFill>
            <a:ln w="25400">
              <a:solidFill>
                <a:srgbClr val="2D2D8A">
                  <a:lumMod val="75000"/>
                </a:srgbClr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32" name="Oval 60">
              <a:extLst>
                <a:ext uri="{FF2B5EF4-FFF2-40B4-BE49-F238E27FC236}">
                  <a16:creationId xmlns:a16="http://schemas.microsoft.com/office/drawing/2014/main" id="{4CEF1000-6EDE-474E-B704-D5084A20D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652" y="2636912"/>
              <a:ext cx="338212" cy="360362"/>
            </a:xfrm>
            <a:prstGeom prst="ellipse">
              <a:avLst/>
            </a:prstGeom>
            <a:solidFill>
              <a:srgbClr val="2D2D8A">
                <a:lumMod val="75000"/>
              </a:srgbClr>
            </a:solidFill>
            <a:ln w="25400">
              <a:solidFill>
                <a:srgbClr val="2D2D8A">
                  <a:lumMod val="75000"/>
                </a:srgbClr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33" name="Oval 60">
              <a:extLst>
                <a:ext uri="{FF2B5EF4-FFF2-40B4-BE49-F238E27FC236}">
                  <a16:creationId xmlns:a16="http://schemas.microsoft.com/office/drawing/2014/main" id="{C11B900B-7BB3-4FFC-9450-ABC978D8A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596" y="3572694"/>
              <a:ext cx="338212" cy="360362"/>
            </a:xfrm>
            <a:prstGeom prst="ellipse">
              <a:avLst/>
            </a:prstGeom>
            <a:solidFill>
              <a:srgbClr val="2D2D8A">
                <a:lumMod val="75000"/>
              </a:srgbClr>
            </a:solidFill>
            <a:ln w="25400">
              <a:solidFill>
                <a:srgbClr val="2D2D8A">
                  <a:lumMod val="75000"/>
                </a:srgbClr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34" name="Oval 29">
              <a:extLst>
                <a:ext uri="{FF2B5EF4-FFF2-40B4-BE49-F238E27FC236}">
                  <a16:creationId xmlns:a16="http://schemas.microsoft.com/office/drawing/2014/main" id="{1CA1850A-67E5-4FDE-B288-FBC41EA54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498" y="3140968"/>
              <a:ext cx="584200" cy="527050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35" name="Oval 60">
              <a:extLst>
                <a:ext uri="{FF2B5EF4-FFF2-40B4-BE49-F238E27FC236}">
                  <a16:creationId xmlns:a16="http://schemas.microsoft.com/office/drawing/2014/main" id="{DE772070-E1B5-4054-A245-47F984775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052" y="3201670"/>
              <a:ext cx="338212" cy="360362"/>
            </a:xfrm>
            <a:prstGeom prst="ellipse">
              <a:avLst/>
            </a:prstGeom>
            <a:solidFill>
              <a:srgbClr val="2D2D8A">
                <a:lumMod val="75000"/>
              </a:srgbClr>
            </a:solidFill>
            <a:ln w="25400">
              <a:solidFill>
                <a:srgbClr val="2D2D8A">
                  <a:lumMod val="75000"/>
                </a:srgbClr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F1E7E25-2250-4111-909C-2D390CFE3E33}"/>
              </a:ext>
            </a:extLst>
          </p:cNvPr>
          <p:cNvGrpSpPr/>
          <p:nvPr/>
        </p:nvGrpSpPr>
        <p:grpSpPr>
          <a:xfrm>
            <a:off x="4525402" y="1063551"/>
            <a:ext cx="2016224" cy="2039218"/>
            <a:chOff x="4427984" y="2060848"/>
            <a:chExt cx="2016224" cy="2039218"/>
          </a:xfrm>
        </p:grpSpPr>
        <p:sp>
          <p:nvSpPr>
            <p:cNvPr id="37" name="Oval 26">
              <a:extLst>
                <a:ext uri="{FF2B5EF4-FFF2-40B4-BE49-F238E27FC236}">
                  <a16:creationId xmlns:a16="http://schemas.microsoft.com/office/drawing/2014/main" id="{11CABB44-D9F5-493B-9964-03D6DDE5B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064" y="3045966"/>
              <a:ext cx="584200" cy="527050"/>
            </a:xfrm>
            <a:prstGeom prst="ellipse">
              <a:avLst/>
            </a:prstGeom>
            <a:solidFill>
              <a:srgbClr val="6EA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38" name="Oval 60">
              <a:extLst>
                <a:ext uri="{FF2B5EF4-FFF2-40B4-BE49-F238E27FC236}">
                  <a16:creationId xmlns:a16="http://schemas.microsoft.com/office/drawing/2014/main" id="{F40FAED0-4158-4DA9-AC48-800181DE2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2080" y="3140968"/>
              <a:ext cx="338212" cy="360362"/>
            </a:xfrm>
            <a:prstGeom prst="ellipse">
              <a:avLst/>
            </a:prstGeom>
            <a:solidFill>
              <a:srgbClr val="2D2D8A">
                <a:lumMod val="60000"/>
                <a:lumOff val="40000"/>
              </a:srgbClr>
            </a:solidFill>
            <a:ln w="25400">
              <a:solidFill>
                <a:srgbClr val="2D2D8A">
                  <a:lumMod val="60000"/>
                  <a:lumOff val="40000"/>
                </a:srgbClr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39" name="Oval 25">
              <a:extLst>
                <a:ext uri="{FF2B5EF4-FFF2-40B4-BE49-F238E27FC236}">
                  <a16:creationId xmlns:a16="http://schemas.microsoft.com/office/drawing/2014/main" id="{C655266B-6644-42B2-9C22-E9C3F7C00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285" y="2780928"/>
              <a:ext cx="585787" cy="527050"/>
            </a:xfrm>
            <a:prstGeom prst="ellipse">
              <a:avLst/>
            </a:prstGeom>
            <a:solidFill>
              <a:srgbClr val="6EA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BD82F92-50DB-4271-A0BC-A9D1A2CD0E79}"/>
                </a:ext>
              </a:extLst>
            </p:cNvPr>
            <p:cNvGrpSpPr/>
            <p:nvPr/>
          </p:nvGrpSpPr>
          <p:grpSpPr>
            <a:xfrm>
              <a:off x="4427984" y="2060848"/>
              <a:ext cx="2016224" cy="2039218"/>
              <a:chOff x="4427984" y="2060848"/>
              <a:chExt cx="2016224" cy="2039218"/>
            </a:xfrm>
          </p:grpSpPr>
          <p:sp>
            <p:nvSpPr>
              <p:cNvPr id="41" name="Oval 25">
                <a:extLst>
                  <a:ext uri="{FF2B5EF4-FFF2-40B4-BE49-F238E27FC236}">
                    <a16:creationId xmlns:a16="http://schemas.microsoft.com/office/drawing/2014/main" id="{D60DA810-EAFF-4D83-97A3-805426BD9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7984" y="3284984"/>
                <a:ext cx="585787" cy="527050"/>
              </a:xfrm>
              <a:prstGeom prst="ellipse">
                <a:avLst/>
              </a:prstGeom>
              <a:solidFill>
                <a:srgbClr val="6EA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pitchFamily="34" charset="0"/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16F6471-3DA4-4611-B749-311B625CA02D}"/>
                  </a:ext>
                </a:extLst>
              </p:cNvPr>
              <p:cNvGrpSpPr/>
              <p:nvPr/>
            </p:nvGrpSpPr>
            <p:grpSpPr>
              <a:xfrm>
                <a:off x="4562277" y="2060848"/>
                <a:ext cx="1881931" cy="2039218"/>
                <a:chOff x="4499992" y="2060848"/>
                <a:chExt cx="1881931" cy="2039218"/>
              </a:xfrm>
            </p:grpSpPr>
            <p:sp>
              <p:nvSpPr>
                <p:cNvPr id="43" name="Oval 25">
                  <a:extLst>
                    <a:ext uri="{FF2B5EF4-FFF2-40B4-BE49-F238E27FC236}">
                      <a16:creationId xmlns:a16="http://schemas.microsoft.com/office/drawing/2014/main" id="{150F0C73-31B4-4E1F-8863-50F528DF84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96136" y="2760408"/>
                  <a:ext cx="585787" cy="527050"/>
                </a:xfrm>
                <a:prstGeom prst="ellipse">
                  <a:avLst/>
                </a:prstGeom>
                <a:solidFill>
                  <a:srgbClr val="6EA3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4" name="Oval 27">
                  <a:extLst>
                    <a:ext uri="{FF2B5EF4-FFF2-40B4-BE49-F238E27FC236}">
                      <a16:creationId xmlns:a16="http://schemas.microsoft.com/office/drawing/2014/main" id="{C0BEE5EA-AB74-4F16-BCBB-3022F89C64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9992" y="2204864"/>
                  <a:ext cx="582613" cy="528637"/>
                </a:xfrm>
                <a:prstGeom prst="ellipse">
                  <a:avLst/>
                </a:prstGeom>
                <a:solidFill>
                  <a:srgbClr val="6EA3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5" name="Oval 17">
                  <a:extLst>
                    <a:ext uri="{FF2B5EF4-FFF2-40B4-BE49-F238E27FC236}">
                      <a16:creationId xmlns:a16="http://schemas.microsoft.com/office/drawing/2014/main" id="{AC5F61AD-462D-4692-8E71-D34F397291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8064" y="2469902"/>
                  <a:ext cx="585787" cy="527050"/>
                </a:xfrm>
                <a:prstGeom prst="ellipse">
                  <a:avLst/>
                </a:prstGeom>
                <a:solidFill>
                  <a:srgbClr val="6EA3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6" name="Oval 25">
                  <a:extLst>
                    <a:ext uri="{FF2B5EF4-FFF2-40B4-BE49-F238E27FC236}">
                      <a16:creationId xmlns:a16="http://schemas.microsoft.com/office/drawing/2014/main" id="{08683D38-D5A8-40FD-A354-A67FEAE816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4048" y="3573016"/>
                  <a:ext cx="585787" cy="527050"/>
                </a:xfrm>
                <a:prstGeom prst="ellipse">
                  <a:avLst/>
                </a:prstGeom>
                <a:solidFill>
                  <a:srgbClr val="6EA3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7" name="Oval 25">
                  <a:extLst>
                    <a:ext uri="{FF2B5EF4-FFF2-40B4-BE49-F238E27FC236}">
                      <a16:creationId xmlns:a16="http://schemas.microsoft.com/office/drawing/2014/main" id="{F94BE188-3AB2-4198-9B0E-2424322B10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70389" y="2060848"/>
                  <a:ext cx="585787" cy="527050"/>
                </a:xfrm>
                <a:prstGeom prst="ellipse">
                  <a:avLst/>
                </a:prstGeom>
                <a:solidFill>
                  <a:srgbClr val="6EA3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8" name="Oval 25">
                  <a:extLst>
                    <a:ext uri="{FF2B5EF4-FFF2-40B4-BE49-F238E27FC236}">
                      <a16:creationId xmlns:a16="http://schemas.microsoft.com/office/drawing/2014/main" id="{19FC2290-7359-470B-BB17-AD7934D743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2397" y="3356992"/>
                  <a:ext cx="585787" cy="527050"/>
                </a:xfrm>
                <a:prstGeom prst="ellipse">
                  <a:avLst/>
                </a:prstGeom>
                <a:solidFill>
                  <a:srgbClr val="6EA3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9" name="Oval 60">
                  <a:extLst>
                    <a:ext uri="{FF2B5EF4-FFF2-40B4-BE49-F238E27FC236}">
                      <a16:creationId xmlns:a16="http://schemas.microsoft.com/office/drawing/2014/main" id="{43C48E1E-7042-4469-A916-5B22BBC8D8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9992" y="3356992"/>
                  <a:ext cx="338212" cy="360362"/>
                </a:xfrm>
                <a:prstGeom prst="ellipse">
                  <a:avLst/>
                </a:prstGeom>
                <a:solidFill>
                  <a:srgbClr val="2D2D8A">
                    <a:lumMod val="60000"/>
                    <a:lumOff val="40000"/>
                  </a:srgbClr>
                </a:solidFill>
                <a:ln w="25400">
                  <a:solidFill>
                    <a:srgbClr val="2D2D8A">
                      <a:lumMod val="60000"/>
                      <a:lumOff val="40000"/>
                    </a:srgbClr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0" name="Oval 60">
                  <a:extLst>
                    <a:ext uri="{FF2B5EF4-FFF2-40B4-BE49-F238E27FC236}">
                      <a16:creationId xmlns:a16="http://schemas.microsoft.com/office/drawing/2014/main" id="{E94C06D9-11D2-4FA4-B424-426C8B5DFB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45956" y="3445768"/>
                  <a:ext cx="338212" cy="360362"/>
                </a:xfrm>
                <a:prstGeom prst="ellipse">
                  <a:avLst/>
                </a:prstGeom>
                <a:solidFill>
                  <a:srgbClr val="2D2D8A">
                    <a:lumMod val="60000"/>
                    <a:lumOff val="40000"/>
                  </a:srgbClr>
                </a:solidFill>
                <a:ln w="25400">
                  <a:solidFill>
                    <a:srgbClr val="2D2D8A">
                      <a:lumMod val="60000"/>
                      <a:lumOff val="40000"/>
                    </a:srgbClr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1" name="Oval 60">
                  <a:extLst>
                    <a:ext uri="{FF2B5EF4-FFF2-40B4-BE49-F238E27FC236}">
                      <a16:creationId xmlns:a16="http://schemas.microsoft.com/office/drawing/2014/main" id="{78528716-D6A2-49B5-9B8F-A43D4BEC4F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52120" y="2132856"/>
                  <a:ext cx="338212" cy="360362"/>
                </a:xfrm>
                <a:prstGeom prst="ellipse">
                  <a:avLst/>
                </a:prstGeom>
                <a:solidFill>
                  <a:srgbClr val="2D2D8A">
                    <a:lumMod val="60000"/>
                    <a:lumOff val="40000"/>
                  </a:srgbClr>
                </a:solidFill>
                <a:ln w="25400">
                  <a:solidFill>
                    <a:srgbClr val="2D2D8A">
                      <a:lumMod val="60000"/>
                      <a:lumOff val="40000"/>
                    </a:srgbClr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2" name="Oval 60">
                  <a:extLst>
                    <a:ext uri="{FF2B5EF4-FFF2-40B4-BE49-F238E27FC236}">
                      <a16:creationId xmlns:a16="http://schemas.microsoft.com/office/drawing/2014/main" id="{CAB05FF4-B118-4173-A368-6FE03640C0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7884" y="3645024"/>
                  <a:ext cx="338212" cy="360362"/>
                </a:xfrm>
                <a:prstGeom prst="ellipse">
                  <a:avLst/>
                </a:prstGeom>
                <a:solidFill>
                  <a:srgbClr val="2D2D8A">
                    <a:lumMod val="60000"/>
                    <a:lumOff val="40000"/>
                  </a:srgbClr>
                </a:solidFill>
                <a:ln w="25400">
                  <a:solidFill>
                    <a:srgbClr val="2D2D8A">
                      <a:lumMod val="60000"/>
                      <a:lumOff val="40000"/>
                    </a:srgbClr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3" name="Oval 60">
                  <a:extLst>
                    <a:ext uri="{FF2B5EF4-FFF2-40B4-BE49-F238E27FC236}">
                      <a16:creationId xmlns:a16="http://schemas.microsoft.com/office/drawing/2014/main" id="{4B43B062-ACE5-4AE5-8141-B3D3A9DA22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68144" y="2852936"/>
                  <a:ext cx="338212" cy="360362"/>
                </a:xfrm>
                <a:prstGeom prst="ellipse">
                  <a:avLst/>
                </a:prstGeom>
                <a:solidFill>
                  <a:srgbClr val="2D2D8A">
                    <a:lumMod val="60000"/>
                    <a:lumOff val="40000"/>
                  </a:srgbClr>
                </a:solidFill>
                <a:ln w="25400">
                  <a:solidFill>
                    <a:srgbClr val="2D2D8A">
                      <a:lumMod val="60000"/>
                      <a:lumOff val="40000"/>
                    </a:srgbClr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4" name="Oval 60">
                  <a:extLst>
                    <a:ext uri="{FF2B5EF4-FFF2-40B4-BE49-F238E27FC236}">
                      <a16:creationId xmlns:a16="http://schemas.microsoft.com/office/drawing/2014/main" id="{8D0E7DB0-04B7-44B9-A2A0-1188FF0257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6016" y="2852936"/>
                  <a:ext cx="338212" cy="360362"/>
                </a:xfrm>
                <a:prstGeom prst="ellipse">
                  <a:avLst/>
                </a:prstGeom>
                <a:solidFill>
                  <a:srgbClr val="2D2D8A">
                    <a:lumMod val="60000"/>
                    <a:lumOff val="40000"/>
                  </a:srgbClr>
                </a:solidFill>
                <a:ln w="25400">
                  <a:solidFill>
                    <a:srgbClr val="2D2D8A">
                      <a:lumMod val="60000"/>
                      <a:lumOff val="40000"/>
                    </a:srgbClr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5" name="Oval 60">
                  <a:extLst>
                    <a:ext uri="{FF2B5EF4-FFF2-40B4-BE49-F238E27FC236}">
                      <a16:creationId xmlns:a16="http://schemas.microsoft.com/office/drawing/2014/main" id="{BCDA5ACB-C1AB-473B-A8C4-7E33F34349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0072" y="2564582"/>
                  <a:ext cx="338212" cy="360362"/>
                </a:xfrm>
                <a:prstGeom prst="ellipse">
                  <a:avLst/>
                </a:prstGeom>
                <a:solidFill>
                  <a:srgbClr val="2D2D8A">
                    <a:lumMod val="60000"/>
                    <a:lumOff val="40000"/>
                  </a:srgbClr>
                </a:solidFill>
                <a:ln w="25400">
                  <a:solidFill>
                    <a:srgbClr val="2D2D8A">
                      <a:lumMod val="60000"/>
                      <a:lumOff val="40000"/>
                    </a:srgbClr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6" name="Oval 60">
                  <a:extLst>
                    <a:ext uri="{FF2B5EF4-FFF2-40B4-BE49-F238E27FC236}">
                      <a16:creationId xmlns:a16="http://schemas.microsoft.com/office/drawing/2014/main" id="{00FD2561-EF2A-4064-85B8-86A2B96D89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2000" y="2276872"/>
                  <a:ext cx="338212" cy="360362"/>
                </a:xfrm>
                <a:prstGeom prst="ellipse">
                  <a:avLst/>
                </a:prstGeom>
                <a:solidFill>
                  <a:srgbClr val="2D2D8A">
                    <a:lumMod val="60000"/>
                    <a:lumOff val="40000"/>
                  </a:srgbClr>
                </a:solidFill>
                <a:ln w="25400">
                  <a:solidFill>
                    <a:srgbClr val="2D2D8A">
                      <a:lumMod val="60000"/>
                      <a:lumOff val="40000"/>
                    </a:srgbClr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BCE402F-A3A6-48C2-9C29-45386FFC2E0A}"/>
              </a:ext>
            </a:extLst>
          </p:cNvPr>
          <p:cNvGrpSpPr/>
          <p:nvPr/>
        </p:nvGrpSpPr>
        <p:grpSpPr>
          <a:xfrm>
            <a:off x="7623175" y="1405558"/>
            <a:ext cx="1197297" cy="1170161"/>
            <a:chOff x="7623175" y="2204864"/>
            <a:chExt cx="1197297" cy="1170161"/>
          </a:xfrm>
        </p:grpSpPr>
        <p:sp>
          <p:nvSpPr>
            <p:cNvPr id="58" name="Oval 41">
              <a:extLst>
                <a:ext uri="{FF2B5EF4-FFF2-40B4-BE49-F238E27FC236}">
                  <a16:creationId xmlns:a16="http://schemas.microsoft.com/office/drawing/2014/main" id="{1DCC814B-90C3-43A5-BB92-1CA13F1AE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3175" y="2695575"/>
              <a:ext cx="585788" cy="527050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59" name="Oval 41">
              <a:extLst>
                <a:ext uri="{FF2B5EF4-FFF2-40B4-BE49-F238E27FC236}">
                  <a16:creationId xmlns:a16="http://schemas.microsoft.com/office/drawing/2014/main" id="{DD7BDE9F-1ECB-46BE-A6E6-DF22FCA56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4684" y="2847975"/>
              <a:ext cx="585788" cy="527050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60" name="Oval 41">
              <a:extLst>
                <a:ext uri="{FF2B5EF4-FFF2-40B4-BE49-F238E27FC236}">
                  <a16:creationId xmlns:a16="http://schemas.microsoft.com/office/drawing/2014/main" id="{3C7A8EAC-D3DE-478A-B6D0-7CC44A5A1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75" y="2204864"/>
              <a:ext cx="585788" cy="527050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23204A2-50F4-4545-ADAC-A80A42990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4228" y="2276872"/>
              <a:ext cx="338212" cy="360362"/>
            </a:xfrm>
            <a:prstGeom prst="ellipse">
              <a:avLst/>
            </a:prstGeom>
            <a:solidFill>
              <a:srgbClr val="000000">
                <a:lumMod val="75000"/>
                <a:lumOff val="25000"/>
              </a:srgbClr>
            </a:solidFill>
            <a:ln w="25400">
              <a:solidFill>
                <a:srgbClr val="000000">
                  <a:lumMod val="75000"/>
                  <a:lumOff val="25000"/>
                </a:srgbClr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62" name="Oval 60">
              <a:extLst>
                <a:ext uri="{FF2B5EF4-FFF2-40B4-BE49-F238E27FC236}">
                  <a16:creationId xmlns:a16="http://schemas.microsoft.com/office/drawing/2014/main" id="{E63B4BF1-50D5-4123-89B0-E2B040FFB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352" y="2780606"/>
              <a:ext cx="338212" cy="360362"/>
            </a:xfrm>
            <a:prstGeom prst="ellipse">
              <a:avLst/>
            </a:prstGeom>
            <a:solidFill>
              <a:srgbClr val="000000">
                <a:lumMod val="75000"/>
                <a:lumOff val="25000"/>
              </a:srgbClr>
            </a:solidFill>
            <a:ln w="25400">
              <a:solidFill>
                <a:srgbClr val="000000">
                  <a:lumMod val="75000"/>
                  <a:lumOff val="25000"/>
                </a:srgbClr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63" name="Oval 60">
              <a:extLst>
                <a:ext uri="{FF2B5EF4-FFF2-40B4-BE49-F238E27FC236}">
                  <a16:creationId xmlns:a16="http://schemas.microsoft.com/office/drawing/2014/main" id="{DE14F0BB-5C89-4427-8253-7752A0912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6416" y="2924944"/>
              <a:ext cx="338212" cy="360362"/>
            </a:xfrm>
            <a:prstGeom prst="ellipse">
              <a:avLst/>
            </a:prstGeom>
            <a:solidFill>
              <a:srgbClr val="000000">
                <a:lumMod val="75000"/>
                <a:lumOff val="25000"/>
              </a:srgbClr>
            </a:solidFill>
            <a:ln w="25400">
              <a:solidFill>
                <a:srgbClr val="000000">
                  <a:lumMod val="75000"/>
                  <a:lumOff val="25000"/>
                </a:srgbClr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</p:grpSp>
      <p:sp>
        <p:nvSpPr>
          <p:cNvPr id="64" name="Line 93">
            <a:extLst>
              <a:ext uri="{FF2B5EF4-FFF2-40B4-BE49-F238E27FC236}">
                <a16:creationId xmlns:a16="http://schemas.microsoft.com/office/drawing/2014/main" id="{1424B7E9-B5DF-44BD-A142-C682E9E6DC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6293" y="1923507"/>
            <a:ext cx="631691" cy="414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ZA" kern="0">
              <a:solidFill>
                <a:srgbClr val="000000"/>
              </a:solidFill>
              <a:latin typeface="Helvetica" pitchFamily="34" charset="0"/>
              <a:cs typeface="Arial" pitchFamily="34" charset="0"/>
            </a:endParaRPr>
          </a:p>
        </p:txBody>
      </p:sp>
      <p:sp>
        <p:nvSpPr>
          <p:cNvPr id="65" name="Line 93">
            <a:extLst>
              <a:ext uri="{FF2B5EF4-FFF2-40B4-BE49-F238E27FC236}">
                <a16:creationId xmlns:a16="http://schemas.microsoft.com/office/drawing/2014/main" id="{264025CD-ACF2-483F-94DF-FF8E4FD6E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0629" y="2071663"/>
            <a:ext cx="631691" cy="414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ZA" kern="0">
              <a:solidFill>
                <a:srgbClr val="000000"/>
              </a:solidFill>
              <a:latin typeface="Helvetica" pitchFamily="34" charset="0"/>
              <a:cs typeface="Arial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D9FCCAE-2E62-480F-B12D-E0DCB1E021D7}"/>
              </a:ext>
            </a:extLst>
          </p:cNvPr>
          <p:cNvSpPr/>
          <p:nvPr/>
        </p:nvSpPr>
        <p:spPr>
          <a:xfrm>
            <a:off x="198438" y="3875125"/>
            <a:ext cx="8837612" cy="2346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Bef>
                <a:spcPct val="0"/>
              </a:spcBef>
            </a:pPr>
            <a:r>
              <a:rPr lang="en-ZA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CD8+ T cells can be classified into 3 distinct memory populations: 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r>
              <a:rPr lang="en-ZA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central memory TCM (CD45RA</a:t>
            </a:r>
            <a:r>
              <a:rPr lang="en-ZA" baseline="30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ZA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CD27</a:t>
            </a:r>
            <a:r>
              <a:rPr lang="en-ZA" baseline="30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ZA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CCR7</a:t>
            </a:r>
            <a:r>
              <a:rPr lang="en-ZA" baseline="30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ZA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r>
              <a:rPr lang="en-ZA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transitional memory TTM (CD45RA</a:t>
            </a:r>
            <a:r>
              <a:rPr lang="en-ZA" baseline="30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ZA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CD27</a:t>
            </a:r>
            <a:r>
              <a:rPr lang="en-ZA" baseline="30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ZA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CCR7</a:t>
            </a:r>
            <a:r>
              <a:rPr lang="en-ZA" baseline="30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ZA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 and 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r>
              <a:rPr lang="en-ZA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effector memory TEM (CD45RA</a:t>
            </a:r>
            <a:r>
              <a:rPr lang="en-ZA" baseline="30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ZA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CD27</a:t>
            </a:r>
            <a:r>
              <a:rPr lang="en-ZA" baseline="30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ZA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CCR7</a:t>
            </a:r>
            <a:r>
              <a:rPr lang="en-ZA" baseline="30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ZA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endParaRPr lang="en-ZA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HIV infection skews T-cell phenotype towards the suboptimal and ineffective transitional memory (TTM) phenotype</a:t>
            </a:r>
            <a:endParaRPr lang="en-ZA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33CF4-F009-45CC-BAF2-66772D304374}"/>
              </a:ext>
            </a:extLst>
          </p:cNvPr>
          <p:cNvSpPr txBox="1">
            <a:spLocks/>
          </p:cNvSpPr>
          <p:nvPr/>
        </p:nvSpPr>
        <p:spPr bwMode="auto">
          <a:xfrm>
            <a:off x="107504" y="41551"/>
            <a:ext cx="8987981" cy="94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lvl="0"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Early ART </a:t>
            </a:r>
            <a:r>
              <a:rPr lang="en-US" sz="2400" b="1" kern="0" dirty="0">
                <a:solidFill>
                  <a:srgbClr val="C00000"/>
                </a:solidFill>
              </a:rPr>
              <a:t>shifts HIV-specific CD8</a:t>
            </a:r>
            <a:r>
              <a:rPr lang="en-US" sz="2400" b="1" kern="0" baseline="30000" dirty="0">
                <a:solidFill>
                  <a:srgbClr val="C00000"/>
                </a:solidFill>
              </a:rPr>
              <a:t>+</a:t>
            </a:r>
            <a:r>
              <a:rPr lang="en-US" sz="2400" b="1" kern="0" dirty="0">
                <a:solidFill>
                  <a:srgbClr val="C00000"/>
                </a:solidFill>
              </a:rPr>
              <a:t> T cells from transitional memory to effector memory phenotype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3" name="Picture 2" descr="1 - New memorysubsets.pdf">
            <a:extLst>
              <a:ext uri="{FF2B5EF4-FFF2-40B4-BE49-F238E27FC236}">
                <a16:creationId xmlns:a16="http://schemas.microsoft.com/office/drawing/2014/main" id="{30DC7C58-AF07-45C0-BCBE-3C1EC1773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86999"/>
            <a:ext cx="6230989" cy="392637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5F9F6A-ACEB-44A7-B7B6-1E66F07C8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908720"/>
            <a:ext cx="3463331" cy="183830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5EC0F3-CEBF-4F11-9CA6-D9E4B485E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7" y="1141545"/>
            <a:ext cx="2651278" cy="143076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3A75CE-6620-40AC-98CC-322F5177A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1112647"/>
            <a:ext cx="2769992" cy="151125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3240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3ADF-CA79-4D04-93CF-2A7F183A749E}"/>
              </a:ext>
            </a:extLst>
          </p:cNvPr>
          <p:cNvSpPr txBox="1">
            <a:spLocks/>
          </p:cNvSpPr>
          <p:nvPr/>
        </p:nvSpPr>
        <p:spPr bwMode="auto">
          <a:xfrm>
            <a:off x="35495" y="134727"/>
            <a:ext cx="9108505" cy="127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Early ART initiation modulates the transcriptional profile of HIV-specific CD8+ T cells</a:t>
            </a:r>
          </a:p>
        </p:txBody>
      </p:sp>
      <p:pic>
        <p:nvPicPr>
          <p:cNvPr id="3" name="Picture 2" descr="Figure 4.png">
            <a:extLst>
              <a:ext uri="{FF2B5EF4-FFF2-40B4-BE49-F238E27FC236}">
                <a16:creationId xmlns:a16="http://schemas.microsoft.com/office/drawing/2014/main" id="{D1B24551-6DC5-4913-87E5-4499D2EFF8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0" t="9733" b="313"/>
          <a:stretch/>
        </p:blipFill>
        <p:spPr>
          <a:xfrm rot="16200000">
            <a:off x="2230708" y="-206371"/>
            <a:ext cx="4624627" cy="9015050"/>
          </a:xfrm>
          <a:prstGeom prst="rect">
            <a:avLst/>
          </a:prstGeom>
        </p:spPr>
      </p:pic>
      <p:sp>
        <p:nvSpPr>
          <p:cNvPr id="4" name="Down Arrow 4">
            <a:extLst>
              <a:ext uri="{FF2B5EF4-FFF2-40B4-BE49-F238E27FC236}">
                <a16:creationId xmlns:a16="http://schemas.microsoft.com/office/drawing/2014/main" id="{F636537E-4D7D-47B1-825B-0CA3500AF1F3}"/>
              </a:ext>
            </a:extLst>
          </p:cNvPr>
          <p:cNvSpPr/>
          <p:nvPr/>
        </p:nvSpPr>
        <p:spPr>
          <a:xfrm>
            <a:off x="1173740" y="1480570"/>
            <a:ext cx="229908" cy="580278"/>
          </a:xfrm>
          <a:prstGeom prst="down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55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68E7E-448B-45AF-A2D0-FC5C3281289E}"/>
              </a:ext>
            </a:extLst>
          </p:cNvPr>
          <p:cNvSpPr txBox="1">
            <a:spLocks/>
          </p:cNvSpPr>
          <p:nvPr/>
        </p:nvSpPr>
        <p:spPr bwMode="auto">
          <a:xfrm>
            <a:off x="179512" y="386557"/>
            <a:ext cx="8517632" cy="8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err="1">
                <a:solidFill>
                  <a:srgbClr val="C00000"/>
                </a:solidFill>
                <a:ea typeface="Arial" charset="0"/>
                <a:cs typeface="Arial" charset="0"/>
              </a:rPr>
              <a:t>bNAbs</a:t>
            </a:r>
            <a:r>
              <a:rPr lang="en-US" sz="2800" b="1" dirty="0">
                <a:solidFill>
                  <a:srgbClr val="C00000"/>
                </a:solidFill>
                <a:ea typeface="Arial" charset="0"/>
                <a:cs typeface="Arial" charset="0"/>
              </a:rPr>
              <a:t> for HIV therapy and functional cure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91C4B-CC27-484E-8A6A-16C0A03E0E0B}"/>
              </a:ext>
            </a:extLst>
          </p:cNvPr>
          <p:cNvSpPr txBox="1">
            <a:spLocks/>
          </p:cNvSpPr>
          <p:nvPr/>
        </p:nvSpPr>
        <p:spPr bwMode="auto">
          <a:xfrm>
            <a:off x="179512" y="1340768"/>
            <a:ext cx="878497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defRPr/>
            </a:pPr>
            <a:r>
              <a:rPr lang="en-US" sz="2400" dirty="0">
                <a:solidFill>
                  <a:prstClr val="black"/>
                </a:solidFill>
                <a:ea typeface="Arial" charset="0"/>
                <a:cs typeface="Arial" charset="0"/>
              </a:rPr>
              <a:t>Several broadly neutralizing (</a:t>
            </a:r>
            <a:r>
              <a:rPr lang="en-US" sz="2400" dirty="0" err="1">
                <a:solidFill>
                  <a:prstClr val="black"/>
                </a:solidFill>
                <a:ea typeface="Arial" charset="0"/>
                <a:cs typeface="Arial" charset="0"/>
              </a:rPr>
              <a:t>bNAbs</a:t>
            </a:r>
            <a:r>
              <a:rPr lang="en-US" sz="2400" dirty="0">
                <a:solidFill>
                  <a:prstClr val="black"/>
                </a:solidFill>
                <a:ea typeface="Arial" charset="0"/>
                <a:cs typeface="Arial" charset="0"/>
              </a:rPr>
              <a:t>) have been shown to prevent SHIV infection in macaques and to suppress viremia in HIV infected persons </a:t>
            </a:r>
          </a:p>
          <a:p>
            <a:pPr marL="0" indent="0">
              <a:buClr>
                <a:srgbClr val="C00000"/>
              </a:buClr>
              <a:buNone/>
              <a:defRPr/>
            </a:pPr>
            <a:endParaRPr lang="en-US" sz="2400" dirty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>
              <a:buClr>
                <a:srgbClr val="C00000"/>
              </a:buClr>
              <a:defRPr/>
            </a:pPr>
            <a:r>
              <a:rPr lang="en-US" sz="2400" dirty="0" err="1">
                <a:solidFill>
                  <a:prstClr val="black"/>
                </a:solidFill>
                <a:ea typeface="Arial" charset="0"/>
                <a:cs typeface="Arial" charset="0"/>
              </a:rPr>
              <a:t>bNabs</a:t>
            </a:r>
            <a:r>
              <a:rPr lang="en-US" sz="2400" dirty="0">
                <a:solidFill>
                  <a:prstClr val="black"/>
                </a:solidFill>
                <a:ea typeface="Arial" charset="0"/>
                <a:cs typeface="Arial" charset="0"/>
              </a:rPr>
              <a:t> can suppress rebound during ART interruption (Scheid et al, </a:t>
            </a:r>
            <a:r>
              <a:rPr lang="en-US" sz="2400" i="1" dirty="0">
                <a:solidFill>
                  <a:prstClr val="black"/>
                </a:solidFill>
                <a:ea typeface="Arial" charset="0"/>
                <a:cs typeface="Arial" charset="0"/>
              </a:rPr>
              <a:t>Nature</a:t>
            </a:r>
            <a:r>
              <a:rPr lang="en-US" sz="2400" dirty="0">
                <a:solidFill>
                  <a:prstClr val="black"/>
                </a:solidFill>
                <a:ea typeface="Arial" charset="0"/>
                <a:cs typeface="Arial" charset="0"/>
              </a:rPr>
              <a:t>, 2016; Caskey et al, </a:t>
            </a:r>
            <a:r>
              <a:rPr lang="en-US" sz="2400" i="1" dirty="0">
                <a:solidFill>
                  <a:prstClr val="black"/>
                </a:solidFill>
                <a:ea typeface="Arial" charset="0"/>
                <a:cs typeface="Arial" charset="0"/>
              </a:rPr>
              <a:t>Nat Med</a:t>
            </a:r>
            <a:r>
              <a:rPr lang="en-US" sz="2400" dirty="0">
                <a:solidFill>
                  <a:prstClr val="black"/>
                </a:solidFill>
                <a:ea typeface="Arial" charset="0"/>
                <a:cs typeface="Arial" charset="0"/>
              </a:rPr>
              <a:t>, 2017)</a:t>
            </a:r>
          </a:p>
          <a:p>
            <a:pPr marL="0" indent="0">
              <a:buClr>
                <a:srgbClr val="C00000"/>
              </a:buClr>
              <a:buNone/>
              <a:defRPr/>
            </a:pPr>
            <a:endParaRPr lang="en-US" sz="2400" dirty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>
              <a:buClr>
                <a:srgbClr val="C00000"/>
              </a:buClr>
              <a:defRPr/>
            </a:pPr>
            <a:r>
              <a:rPr lang="en-US" sz="2400" dirty="0">
                <a:solidFill>
                  <a:prstClr val="black"/>
                </a:solidFill>
                <a:ea typeface="Arial" charset="0"/>
                <a:cs typeface="Arial" charset="0"/>
              </a:rPr>
              <a:t>Therapy with a monoclonal antibody elicits host immune responses against HIV/SHIV (</a:t>
            </a:r>
            <a:r>
              <a:rPr lang="en-US" sz="2400" dirty="0" err="1">
                <a:solidFill>
                  <a:prstClr val="black"/>
                </a:solidFill>
                <a:ea typeface="Arial" charset="0"/>
                <a:cs typeface="Arial" charset="0"/>
              </a:rPr>
              <a:t>Schoofs</a:t>
            </a:r>
            <a:r>
              <a:rPr lang="en-US" sz="2400" dirty="0">
                <a:solidFill>
                  <a:prstClr val="black"/>
                </a:solidFill>
                <a:ea typeface="Arial" charset="0"/>
                <a:cs typeface="Arial" charset="0"/>
              </a:rPr>
              <a:t> et al, </a:t>
            </a:r>
            <a:r>
              <a:rPr lang="en-US" sz="2400" i="1" dirty="0">
                <a:solidFill>
                  <a:prstClr val="black"/>
                </a:solidFill>
                <a:ea typeface="Arial" charset="0"/>
                <a:cs typeface="Arial" charset="0"/>
              </a:rPr>
              <a:t>Science</a:t>
            </a:r>
            <a:r>
              <a:rPr lang="en-US" sz="2400" dirty="0">
                <a:solidFill>
                  <a:prstClr val="black"/>
                </a:solidFill>
                <a:ea typeface="Arial" charset="0"/>
                <a:cs typeface="Arial" charset="0"/>
              </a:rPr>
              <a:t>, 2016; Nishimura et al, </a:t>
            </a:r>
            <a:r>
              <a:rPr lang="en-US" sz="2400" i="1" dirty="0">
                <a:solidFill>
                  <a:prstClr val="black"/>
                </a:solidFill>
                <a:ea typeface="Arial" charset="0"/>
                <a:cs typeface="Arial" charset="0"/>
              </a:rPr>
              <a:t>Nature</a:t>
            </a:r>
            <a:r>
              <a:rPr lang="en-US" sz="2400" dirty="0">
                <a:solidFill>
                  <a:prstClr val="black"/>
                </a:solidFill>
                <a:ea typeface="Arial" charset="0"/>
                <a:cs typeface="Arial" charset="0"/>
              </a:rPr>
              <a:t>, 2017)</a:t>
            </a:r>
          </a:p>
          <a:p>
            <a:pPr marL="0" indent="0">
              <a:buClr>
                <a:srgbClr val="C00000"/>
              </a:buClr>
              <a:buNone/>
              <a:defRPr/>
            </a:pPr>
            <a:r>
              <a:rPr lang="en-US" sz="2400" dirty="0">
                <a:solidFill>
                  <a:prstClr val="black"/>
                </a:solidFill>
                <a:ea typeface="Arial" charset="0"/>
                <a:cs typeface="Arial" charset="0"/>
              </a:rPr>
              <a:t> </a:t>
            </a:r>
          </a:p>
          <a:p>
            <a:pPr>
              <a:buClr>
                <a:srgbClr val="C00000"/>
              </a:buClr>
              <a:defRPr/>
            </a:pPr>
            <a:r>
              <a:rPr lang="en-US" sz="2400" dirty="0" err="1">
                <a:solidFill>
                  <a:prstClr val="black"/>
                </a:solidFill>
                <a:ea typeface="Arial" charset="0"/>
                <a:cs typeface="Arial" charset="0"/>
              </a:rPr>
              <a:t>bNAbs</a:t>
            </a:r>
            <a:r>
              <a:rPr lang="en-US" sz="2400" dirty="0">
                <a:solidFill>
                  <a:prstClr val="black"/>
                </a:solidFill>
                <a:ea typeface="Arial" charset="0"/>
                <a:cs typeface="Arial" charset="0"/>
              </a:rPr>
              <a:t> used in protection studies clear HIV in distal sites (Liu et al, </a:t>
            </a:r>
            <a:r>
              <a:rPr lang="en-US" sz="2400" i="1" dirty="0">
                <a:solidFill>
                  <a:prstClr val="black"/>
                </a:solidFill>
                <a:ea typeface="Arial" charset="0"/>
                <a:cs typeface="Arial" charset="0"/>
              </a:rPr>
              <a:t>Science</a:t>
            </a:r>
            <a:r>
              <a:rPr lang="en-US" sz="2400" dirty="0">
                <a:solidFill>
                  <a:prstClr val="black"/>
                </a:solidFill>
                <a:ea typeface="Arial" charset="0"/>
                <a:cs typeface="Arial" charset="0"/>
              </a:rPr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1972118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335B-E509-42D5-8D2E-67564F4741E0}"/>
              </a:ext>
            </a:extLst>
          </p:cNvPr>
          <p:cNvSpPr txBox="1">
            <a:spLocks/>
          </p:cNvSpPr>
          <p:nvPr/>
        </p:nvSpPr>
        <p:spPr>
          <a:xfrm>
            <a:off x="228600" y="370464"/>
            <a:ext cx="8534400" cy="46624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What about sensitivity of transmitted/founder virus to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bNAb</a:t>
            </a:r>
            <a:r>
              <a:rPr lang="en-US" sz="2800" b="1" dirty="0">
                <a:solidFill>
                  <a:srgbClr val="C00000"/>
                </a:solidFill>
                <a:latin typeface="Calibri"/>
              </a:rPr>
              <a:t>s?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DEB3E2-5036-4497-A5E4-A39D1D0B7159}"/>
              </a:ext>
            </a:extLst>
          </p:cNvPr>
          <p:cNvGrpSpPr/>
          <p:nvPr/>
        </p:nvGrpSpPr>
        <p:grpSpPr>
          <a:xfrm>
            <a:off x="152400" y="1143000"/>
            <a:ext cx="8836143" cy="5365846"/>
            <a:chOff x="0" y="1500188"/>
            <a:chExt cx="9144000" cy="51364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BA9A6A-53BE-42E3-ABE7-AF7165E9D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8875" y="1500188"/>
              <a:ext cx="4860925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048137-B526-4393-B8CF-793D4EA9E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6500" y="2000250"/>
              <a:ext cx="2400300" cy="14730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V1V2 (glycan dependent) 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– PG9, PG16, PGT141-145, CH01-04,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CAP256-VRC26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,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PGDM1400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166B3F7-AF4B-4AAD-B9B0-A3A08EDF8C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857375" y="4214813"/>
              <a:ext cx="1303338" cy="1746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/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16F2B28-951C-4436-B8A8-CA291B4648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286375" y="2214563"/>
              <a:ext cx="958850" cy="1746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649738-CE68-49D1-A874-F06816676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71813"/>
              <a:ext cx="1892517" cy="14730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CD4 binding site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b12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, </a:t>
              </a: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VRC01, 3BNC117, 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HJ16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, NIH45-46, CH31, CH103, 12A12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154B2E-823C-4C64-9654-A70EE7682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13" y="5286375"/>
              <a:ext cx="2357437" cy="6481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MPER – 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4E10, 2F5, z13,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10E8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3A5D482-2D9C-444D-A852-9EA78FED11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714625" y="5357813"/>
              <a:ext cx="2463800" cy="7143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43F0C25-AF0A-48C4-A27D-A6B9FCDE65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11338" y="2420938"/>
              <a:ext cx="982662" cy="57626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B0ED6B-BFFE-4B3D-82BA-2F06D95088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714500"/>
              <a:ext cx="2928938" cy="972233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C3/V3 (glycan dependent) –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2G12, PGT128,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PGT121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,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PGT135</a:t>
              </a:r>
            </a:p>
          </p:txBody>
        </p:sp>
        <p:sp>
          <p:nvSpPr>
            <p:cNvPr id="13" name="TextBox 19">
              <a:extLst>
                <a:ext uri="{FF2B5EF4-FFF2-40B4-BE49-F238E27FC236}">
                  <a16:creationId xmlns:a16="http://schemas.microsoft.com/office/drawing/2014/main" id="{7749C908-8595-437F-8E8E-705C43853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6283052"/>
              <a:ext cx="4184489" cy="353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Adapted from Burton et al, Science, 2012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2F9C88-AF8B-43FE-82C3-946D6DEFE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4466272"/>
              <a:ext cx="1981200" cy="15025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gp120-gp41 interface (glycan dependent)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PGT151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,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8064A2">
                      <a:lumMod val="50000"/>
                    </a:srgb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35O22, CAP248 30.2B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803671F-FAC9-4414-BD44-AFE3D5104B31}"/>
                </a:ext>
              </a:extLst>
            </p:cNvPr>
            <p:cNvCxnSpPr/>
            <p:nvPr/>
          </p:nvCxnSpPr>
          <p:spPr>
            <a:xfrm flipH="1" flipV="1">
              <a:off x="5357814" y="4714876"/>
              <a:ext cx="1721283" cy="745752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56820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374BCD-A832-4A72-8ADD-788D24182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345134"/>
              </p:ext>
            </p:extLst>
          </p:nvPr>
        </p:nvGraphicFramePr>
        <p:xfrm>
          <a:off x="179507" y="1916832"/>
          <a:ext cx="8784981" cy="4810624"/>
        </p:xfrm>
        <a:graphic>
          <a:graphicData uri="http://schemas.openxmlformats.org/drawingml/2006/table">
            <a:tbl>
              <a:tblPr/>
              <a:tblGrid>
                <a:gridCol w="1269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4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4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74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14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14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67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143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00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077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41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636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bNab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grid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T/F viruses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Subtype C Viruses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ZM197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VRC01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PGT151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10 E8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PGDM1400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PGT121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3BNC117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6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CAP256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6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POOL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&lt;0,1 µg/ml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58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0,9 - 0,1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3,0 - 0,91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10,0 -3,1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1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C3899A-6DE0-4486-AA7E-19EC7C040D0E}"/>
              </a:ext>
            </a:extLst>
          </p:cNvPr>
          <p:cNvSpPr txBox="1"/>
          <p:nvPr/>
        </p:nvSpPr>
        <p:spPr>
          <a:xfrm>
            <a:off x="323528" y="260648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No single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bNAb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neutralizes all the transmitted/founder viruses in FRESH with great potency</a:t>
            </a:r>
            <a:endParaRPr kumimoji="0" lang="en-ZA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CA6609-51AD-493E-B2E5-0C8EF1D32681}"/>
              </a:ext>
            </a:extLst>
          </p:cNvPr>
          <p:cNvSpPr/>
          <p:nvPr/>
        </p:nvSpPr>
        <p:spPr>
          <a:xfrm>
            <a:off x="251520" y="1268760"/>
            <a:ext cx="8784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/>
              <a:t>However, PGT151, PGT121, PGDM1400, and CAP256 show good coverage</a:t>
            </a:r>
            <a:endParaRPr lang="en-ZA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15FC9-F9B3-41FA-B1FD-91D90DA43E65}"/>
              </a:ext>
            </a:extLst>
          </p:cNvPr>
          <p:cNvSpPr txBox="1"/>
          <p:nvPr/>
        </p:nvSpPr>
        <p:spPr>
          <a:xfrm>
            <a:off x="4716016" y="5949280"/>
            <a:ext cx="4243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/>
              <a:t>T/F Env </a:t>
            </a:r>
            <a:r>
              <a:rPr lang="en-ZA" sz="2000" dirty="0" err="1"/>
              <a:t>pseudotyped</a:t>
            </a:r>
            <a:r>
              <a:rPr lang="en-ZA" sz="2000" dirty="0"/>
              <a:t> viruses were </a:t>
            </a:r>
          </a:p>
          <a:p>
            <a:r>
              <a:rPr lang="en-ZA" sz="2000" dirty="0"/>
              <a:t>assayed in the TZM-BL luciferase assay </a:t>
            </a:r>
          </a:p>
        </p:txBody>
      </p:sp>
    </p:spTree>
    <p:extLst>
      <p:ext uri="{BB962C8B-B14F-4D97-AF65-F5344CB8AC3E}">
        <p14:creationId xmlns:p14="http://schemas.microsoft.com/office/powerpoint/2010/main" val="375547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8892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Total DNA reservoir is similar in early treated versus untreated participants at </a:t>
            </a:r>
            <a:r>
              <a:rPr lang="en-US" sz="2400" b="1" dirty="0" err="1">
                <a:solidFill>
                  <a:srgbClr val="C00000"/>
                </a:solidFill>
              </a:rPr>
              <a:t>hyperacute</a:t>
            </a:r>
            <a:r>
              <a:rPr lang="en-US" sz="2400" b="1" dirty="0">
                <a:solidFill>
                  <a:srgbClr val="C00000"/>
                </a:solidFill>
              </a:rPr>
              <a:t> infection phase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279853"/>
              </p:ext>
            </p:extLst>
          </p:nvPr>
        </p:nvGraphicFramePr>
        <p:xfrm>
          <a:off x="4577853" y="2132856"/>
          <a:ext cx="4899025" cy="372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Prism 7" r:id="rId3" imgW="4898978" imgH="3725963" progId="Prism7.Document">
                  <p:embed/>
                </p:oleObj>
              </mc:Choice>
              <mc:Fallback>
                <p:oleObj name="Prism 7" r:id="rId3" imgW="4898978" imgH="3725963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7853" y="2132856"/>
                        <a:ext cx="4899025" cy="3725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716207"/>
              </p:ext>
            </p:extLst>
          </p:nvPr>
        </p:nvGraphicFramePr>
        <p:xfrm>
          <a:off x="35496" y="2003863"/>
          <a:ext cx="4472830" cy="3945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Prism 7" r:id="rId5" imgW="4536504" imgH="4001693" progId="Prism7.Document">
                  <p:embed/>
                </p:oleObj>
              </mc:Choice>
              <mc:Fallback>
                <p:oleObj name="Prism 7" r:id="rId5" imgW="4536504" imgH="4001693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96" y="2003863"/>
                        <a:ext cx="4472830" cy="3945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222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1C4C7B4-F8D0-4FB5-B784-5E080F4DB9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84601"/>
              </p:ext>
            </p:extLst>
          </p:nvPr>
        </p:nvGraphicFramePr>
        <p:xfrm>
          <a:off x="4585246" y="2239284"/>
          <a:ext cx="4440095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Prism 7" r:id="rId3" imgW="5145619" imgH="4756943" progId="Prism7.Document">
                  <p:embed/>
                </p:oleObj>
              </mc:Choice>
              <mc:Fallback>
                <p:oleObj name="Prism 7" r:id="rId3" imgW="5145619" imgH="4756943" progId="Prism7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72ADF87-EB9B-465E-BE36-E49D504956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5246" y="2239284"/>
                        <a:ext cx="4440095" cy="4104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23EE6ED-4C93-4BEB-89A5-D07FE651CB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579922"/>
              </p:ext>
            </p:extLst>
          </p:nvPr>
        </p:nvGraphicFramePr>
        <p:xfrm>
          <a:off x="35496" y="2112275"/>
          <a:ext cx="4390480" cy="4629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Prism 7" r:id="rId5" imgW="4970233" imgH="5241566" progId="Prism7.Document">
                  <p:embed/>
                </p:oleObj>
              </mc:Choice>
              <mc:Fallback>
                <p:oleObj name="Prism 7" r:id="rId5" imgW="4970233" imgH="5241566" progId="Prism7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9FA51FB-717B-454B-AC51-64A2ABB899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96" y="2112275"/>
                        <a:ext cx="4390480" cy="4629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791BD77-2438-4C0D-A44F-9B1E9EEED0F5}"/>
              </a:ext>
            </a:extLst>
          </p:cNvPr>
          <p:cNvSpPr txBox="1"/>
          <p:nvPr/>
        </p:nvSpPr>
        <p:spPr>
          <a:xfrm>
            <a:off x="179512" y="18864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rgbClr val="C00000"/>
                </a:solidFill>
                <a:latin typeface="+mj-lt"/>
                <a:ea typeface="Arial" charset="0"/>
                <a:cs typeface="Arial" charset="0"/>
              </a:rPr>
              <a:t>Total HIV DNA decays steadily in early treated patients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9CA520-88A8-4CDF-874F-CB63B1098A63}"/>
              </a:ext>
            </a:extLst>
          </p:cNvPr>
          <p:cNvSpPr txBox="1"/>
          <p:nvPr/>
        </p:nvSpPr>
        <p:spPr>
          <a:xfrm>
            <a:off x="6228184" y="1664804"/>
            <a:ext cx="223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rgbClr val="FF0000"/>
                </a:solidFill>
              </a:rPr>
              <a:t>B. Untreated patients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66B2A6-CD55-4DD8-B1C8-1A06CF1515CC}"/>
              </a:ext>
            </a:extLst>
          </p:cNvPr>
          <p:cNvSpPr txBox="1"/>
          <p:nvPr/>
        </p:nvSpPr>
        <p:spPr>
          <a:xfrm>
            <a:off x="251520" y="1664804"/>
            <a:ext cx="249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>
                <a:solidFill>
                  <a:prstClr val="black"/>
                </a:solidFill>
              </a:rPr>
              <a:t>A. Early treated patients</a:t>
            </a:r>
          </a:p>
        </p:txBody>
      </p:sp>
    </p:spTree>
    <p:extLst>
      <p:ext uri="{BB962C8B-B14F-4D97-AF65-F5344CB8AC3E}">
        <p14:creationId xmlns:p14="http://schemas.microsoft.com/office/powerpoint/2010/main" val="2928165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7FEFD31-0ECB-4622-A4B4-EEC056FD0623}"/>
              </a:ext>
            </a:extLst>
          </p:cNvPr>
          <p:cNvSpPr txBox="1">
            <a:spLocks/>
          </p:cNvSpPr>
          <p:nvPr/>
        </p:nvSpPr>
        <p:spPr>
          <a:xfrm>
            <a:off x="323528" y="291695"/>
            <a:ext cx="8699624" cy="834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Arial" charset="0"/>
                <a:cs typeface="Arial" charset="0"/>
              </a:rPr>
              <a:t>HIV persists in lymph nodes of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Arial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Arial" charset="0"/>
                <a:cs typeface="Arial" charset="0"/>
              </a:rPr>
              <a:t>immediately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Arial" charset="0"/>
                <a:cs typeface="Arial" charset="0"/>
              </a:rPr>
              <a:t> treated </a:t>
            </a:r>
            <a:r>
              <a:rPr lang="en-US" sz="2800" b="1" dirty="0">
                <a:solidFill>
                  <a:srgbClr val="C00000"/>
                </a:solidFill>
                <a:ea typeface="Arial" charset="0"/>
                <a:cs typeface="Arial" charset="0"/>
              </a:rPr>
              <a:t>participants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Arial" charset="0"/>
                <a:cs typeface="Arial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p24+ cells co-localize with BCL6+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cells in the germinal centers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1014EA-410D-425A-A898-3A82E6EE5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333280"/>
            <a:ext cx="5546576" cy="4192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EF563E-8619-4CF5-9BD0-C434BFD2D5B8}"/>
              </a:ext>
            </a:extLst>
          </p:cNvPr>
          <p:cNvSpPr txBox="1"/>
          <p:nvPr/>
        </p:nvSpPr>
        <p:spPr>
          <a:xfrm>
            <a:off x="655095" y="2107964"/>
            <a:ext cx="390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Acute 53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(PID 127-33-0942-683)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4EF0A-F224-4E64-AADC-F760F2D280A6}"/>
              </a:ext>
            </a:extLst>
          </p:cNvPr>
          <p:cNvSpPr txBox="1"/>
          <p:nvPr/>
        </p:nvSpPr>
        <p:spPr>
          <a:xfrm rot="20184298">
            <a:off x="2801703" y="3450781"/>
            <a:ext cx="81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CD4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09B175-BA2C-4890-A40F-8BBCA9E53693}"/>
              </a:ext>
            </a:extLst>
          </p:cNvPr>
          <p:cNvSpPr txBox="1"/>
          <p:nvPr/>
        </p:nvSpPr>
        <p:spPr>
          <a:xfrm>
            <a:off x="1785431" y="4571836"/>
            <a:ext cx="170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Viral load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9DBBFA-1518-49C3-99F0-65BB6D5565A7}"/>
              </a:ext>
            </a:extLst>
          </p:cNvPr>
          <p:cNvCxnSpPr/>
          <p:nvPr/>
        </p:nvCxnSpPr>
        <p:spPr>
          <a:xfrm>
            <a:off x="6372200" y="1556792"/>
            <a:ext cx="1440160" cy="498103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87D863DF-3249-4B66-A6B7-96E45D32429A}"/>
              </a:ext>
            </a:extLst>
          </p:cNvPr>
          <p:cNvSpPr/>
          <p:nvPr/>
        </p:nvSpPr>
        <p:spPr>
          <a:xfrm>
            <a:off x="7797612" y="1837462"/>
            <a:ext cx="720080" cy="64835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C63DEB6-B20A-4072-B87C-EF45E07424D2}"/>
              </a:ext>
            </a:extLst>
          </p:cNvPr>
          <p:cNvGrpSpPr/>
          <p:nvPr/>
        </p:nvGrpSpPr>
        <p:grpSpPr>
          <a:xfrm>
            <a:off x="5604892" y="1124744"/>
            <a:ext cx="3431604" cy="2477565"/>
            <a:chOff x="5604892" y="4413448"/>
            <a:chExt cx="3431604" cy="24775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4666F6-C32A-4EE3-A912-C3482B998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38352" y="4413448"/>
              <a:ext cx="2298144" cy="247756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C36AEE7-41A9-4E58-BBC5-B8CDD3FDD491}"/>
                </a:ext>
              </a:extLst>
            </p:cNvPr>
            <p:cNvSpPr/>
            <p:nvPr/>
          </p:nvSpPr>
          <p:spPr>
            <a:xfrm>
              <a:off x="5604892" y="4413448"/>
              <a:ext cx="1184608" cy="247193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39FDCC-0356-4E70-827C-A28F2C314F30}"/>
                </a:ext>
              </a:extLst>
            </p:cNvPr>
            <p:cNvSpPr txBox="1"/>
            <p:nvPr/>
          </p:nvSpPr>
          <p:spPr>
            <a:xfrm>
              <a:off x="5674186" y="4583970"/>
              <a:ext cx="718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p24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05C757F-0465-4841-8B96-E7155723C0E9}"/>
                </a:ext>
              </a:extLst>
            </p:cNvPr>
            <p:cNvSpPr txBox="1"/>
            <p:nvPr/>
          </p:nvSpPr>
          <p:spPr>
            <a:xfrm>
              <a:off x="5652120" y="5024568"/>
              <a:ext cx="1158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EC3089"/>
                  </a:solidFill>
                  <a:latin typeface="Arial" charset="0"/>
                  <a:ea typeface="Arial" charset="0"/>
                  <a:cs typeface="Arial" charset="0"/>
                </a:rPr>
                <a:t>BCL6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8E423E-31D9-41F9-A81D-0ABDAEFCC508}"/>
                </a:ext>
              </a:extLst>
            </p:cNvPr>
            <p:cNvSpPr txBox="1"/>
            <p:nvPr/>
          </p:nvSpPr>
          <p:spPr>
            <a:xfrm>
              <a:off x="5674940" y="5415607"/>
              <a:ext cx="1158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Arial" charset="0"/>
                  <a:ea typeface="Arial" charset="0"/>
                  <a:cs typeface="Arial" charset="0"/>
                </a:rPr>
                <a:t>DAPI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BCF1985-0B61-4D7D-A67F-5A643EC595B6}"/>
                </a:ext>
              </a:extLst>
            </p:cNvPr>
            <p:cNvCxnSpPr/>
            <p:nvPr/>
          </p:nvCxnSpPr>
          <p:spPr>
            <a:xfrm>
              <a:off x="6419896" y="4851375"/>
              <a:ext cx="1105870" cy="442054"/>
            </a:xfrm>
            <a:prstGeom prst="straightConnector1">
              <a:avLst/>
            </a:prstGeom>
            <a:ln w="603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9466D8-EA9D-454A-86B1-9AE80BBF0C40}"/>
                </a:ext>
              </a:extLst>
            </p:cNvPr>
            <p:cNvSpPr/>
            <p:nvPr/>
          </p:nvSpPr>
          <p:spPr>
            <a:xfrm rot="467284">
              <a:off x="7474224" y="4648932"/>
              <a:ext cx="830143" cy="165293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1488D8F-9ED6-4FF9-92E6-0A6241F7CFAF}"/>
              </a:ext>
            </a:extLst>
          </p:cNvPr>
          <p:cNvSpPr/>
          <p:nvPr/>
        </p:nvSpPr>
        <p:spPr>
          <a:xfrm>
            <a:off x="157769" y="6167045"/>
            <a:ext cx="1677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b="1" kern="0" dirty="0">
                <a:solidFill>
                  <a:prstClr val="black"/>
                </a:solidFill>
              </a:rPr>
              <a:t>Age: </a:t>
            </a:r>
            <a:r>
              <a:rPr lang="en-US" kern="0" dirty="0">
                <a:solidFill>
                  <a:prstClr val="black"/>
                </a:solidFill>
              </a:rPr>
              <a:t>19</a:t>
            </a:r>
          </a:p>
          <a:p>
            <a:pPr lvl="0" defTabSz="457200">
              <a:defRPr/>
            </a:pPr>
            <a:r>
              <a:rPr lang="en-US" b="1" kern="0" dirty="0">
                <a:solidFill>
                  <a:prstClr val="black"/>
                </a:solidFill>
              </a:rPr>
              <a:t>VL: </a:t>
            </a:r>
            <a:r>
              <a:rPr lang="en-US" kern="0" dirty="0">
                <a:solidFill>
                  <a:prstClr val="black"/>
                </a:solidFill>
              </a:rPr>
              <a:t>&lt;20 cps/ml</a:t>
            </a:r>
            <a:endParaRPr lang="en-US" b="1" kern="0" dirty="0">
              <a:solidFill>
                <a:prstClr val="black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E7B0B6B-14F3-489C-A399-73D91E637B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638"/>
          <a:stretch/>
        </p:blipFill>
        <p:spPr>
          <a:xfrm>
            <a:off x="5547812" y="3748811"/>
            <a:ext cx="3560692" cy="2416493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ACD523A-97B4-4681-8E82-5E2D35BA807F}"/>
              </a:ext>
            </a:extLst>
          </p:cNvPr>
          <p:cNvSpPr txBox="1"/>
          <p:nvPr/>
        </p:nvSpPr>
        <p:spPr>
          <a:xfrm>
            <a:off x="5547812" y="6154609"/>
            <a:ext cx="17196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33CC">
                    <a:lumMod val="75000"/>
                  </a:srgbClr>
                </a:solidFill>
                <a:effectLst/>
                <a:uLnTx/>
                <a:uFillTx/>
                <a:ea typeface="Arial" charset="0"/>
                <a:cs typeface="Arial" charset="0"/>
              </a:rPr>
              <a:t>DAPI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 charset="0"/>
                <a:cs typeface="Arial" charset="0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33CC">
                    <a:lumMod val="75000"/>
                  </a:srgbClr>
                </a:solidFill>
                <a:effectLst/>
                <a:uLnTx/>
                <a:uFillTx/>
                <a:ea typeface="Arial" charset="0"/>
                <a:cs typeface="Arial" charset="0"/>
              </a:rPr>
              <a:t>Nuclei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4C47BC-2F6D-4FAB-A7BA-A9E2AC564723}"/>
              </a:ext>
            </a:extLst>
          </p:cNvPr>
          <p:cNvSpPr txBox="1"/>
          <p:nvPr/>
        </p:nvSpPr>
        <p:spPr>
          <a:xfrm>
            <a:off x="5547812" y="6454154"/>
            <a:ext cx="201367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Arial" charset="0"/>
                <a:cs typeface="Arial" charset="0"/>
              </a:rPr>
              <a:t>HIV Gag-pol RNA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87EDFD-9CC2-45A4-87E3-966C8959334F}"/>
              </a:ext>
            </a:extLst>
          </p:cNvPr>
          <p:cNvSpPr txBox="1"/>
          <p:nvPr/>
        </p:nvSpPr>
        <p:spPr>
          <a:xfrm>
            <a:off x="8244408" y="6205535"/>
            <a:ext cx="72008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Arial" charset="0"/>
                <a:cs typeface="Arial" charset="0"/>
              </a:rPr>
              <a:t>CD4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248247D-6742-41E8-AD04-0EBC16550722}"/>
              </a:ext>
            </a:extLst>
          </p:cNvPr>
          <p:cNvCxnSpPr>
            <a:cxnSpLocks/>
          </p:cNvCxnSpPr>
          <p:nvPr/>
        </p:nvCxnSpPr>
        <p:spPr>
          <a:xfrm>
            <a:off x="5547812" y="3674992"/>
            <a:ext cx="3476119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76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7CB985E-187C-49AC-A00E-1831F80BFD49}"/>
              </a:ext>
            </a:extLst>
          </p:cNvPr>
          <p:cNvSpPr>
            <a:spLocks noGrp="1"/>
          </p:cNvSpPr>
          <p:nvPr/>
        </p:nvSpPr>
        <p:spPr>
          <a:xfrm>
            <a:off x="396082" y="1125116"/>
            <a:ext cx="8229600" cy="5472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Thumbi Ndung’u has received HIV cure research grant funds from Gilead Sciences, Inc.</a:t>
            </a: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951CAE3-A806-4EDB-A445-3B8562D575D3}"/>
              </a:ext>
            </a:extLst>
          </p:cNvPr>
          <p:cNvSpPr>
            <a:spLocks noGrp="1"/>
          </p:cNvSpPr>
          <p:nvPr/>
        </p:nvSpPr>
        <p:spPr>
          <a:xfrm>
            <a:off x="467519" y="188640"/>
            <a:ext cx="8280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600" b="1" dirty="0">
                <a:solidFill>
                  <a:srgbClr val="C00000"/>
                </a:solidFill>
                <a:latin typeface="+mj-lt"/>
              </a:rPr>
              <a:t>Disclosures</a:t>
            </a: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08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35496"/>
            <a:ext cx="8229600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C00000"/>
                </a:solidFill>
                <a:cs typeface="Times New Roman"/>
              </a:rPr>
              <a:t>Conclusions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107504" y="836712"/>
            <a:ext cx="8915400" cy="58326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en-US" sz="2000" dirty="0">
                <a:solidFill>
                  <a:prstClr val="black"/>
                </a:solidFill>
              </a:rPr>
              <a:t>Acute HIV infections- novel insights into characteristics of T/F virus, immune responses and reservoir establishment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buClr>
                <a:srgbClr val="C00000"/>
              </a:buClr>
            </a:pPr>
            <a:r>
              <a:rPr lang="en-US" sz="2000" dirty="0">
                <a:solidFill>
                  <a:prstClr val="black"/>
                </a:solidFill>
              </a:rPr>
              <a:t>Study participants initiated on </a:t>
            </a:r>
            <a:r>
              <a:rPr lang="en-US" sz="2000" dirty="0" err="1">
                <a:solidFill>
                  <a:prstClr val="black"/>
                </a:solidFill>
              </a:rPr>
              <a:t>cART</a:t>
            </a:r>
            <a:r>
              <a:rPr lang="en-US" sz="2000" dirty="0">
                <a:solidFill>
                  <a:prstClr val="black"/>
                </a:solidFill>
              </a:rPr>
              <a:t> during </a:t>
            </a:r>
            <a:r>
              <a:rPr lang="en-US" sz="2000" dirty="0" err="1">
                <a:solidFill>
                  <a:prstClr val="black"/>
                </a:solidFill>
              </a:rPr>
              <a:t>Fiebig</a:t>
            </a:r>
            <a:r>
              <a:rPr lang="en-US" sz="2000" dirty="0">
                <a:solidFill>
                  <a:prstClr val="black"/>
                </a:solidFill>
              </a:rPr>
              <a:t> stage I/II show diminished magnitude of humoral and CTL immune responses but the latter may be more functional- durability and location?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buClr>
                <a:srgbClr val="C00000"/>
              </a:buClr>
            </a:pPr>
            <a:r>
              <a:rPr lang="en-US" sz="2000" dirty="0">
                <a:solidFill>
                  <a:prstClr val="black"/>
                </a:solidFill>
              </a:rPr>
              <a:t>In FRESH, the reservoir is established very early and even in </a:t>
            </a:r>
            <a:r>
              <a:rPr lang="en-US" sz="2000" dirty="0" err="1">
                <a:solidFill>
                  <a:prstClr val="black"/>
                </a:solidFill>
              </a:rPr>
              <a:t>Fiebig</a:t>
            </a:r>
            <a:r>
              <a:rPr lang="en-US" sz="2000" dirty="0">
                <a:solidFill>
                  <a:prstClr val="black"/>
                </a:solidFill>
              </a:rPr>
              <a:t> I treated participants, the size during acute infection is similar to untreated participants, persistence in lymphoid tissues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buClr>
                <a:srgbClr val="C00000"/>
              </a:buClr>
            </a:pPr>
            <a:r>
              <a:rPr lang="en-US" sz="2000" dirty="0">
                <a:solidFill>
                  <a:prstClr val="black"/>
                </a:solidFill>
              </a:rPr>
              <a:t>Early initiation of </a:t>
            </a:r>
            <a:r>
              <a:rPr lang="en-US" sz="2000" dirty="0" err="1">
                <a:solidFill>
                  <a:prstClr val="black"/>
                </a:solidFill>
              </a:rPr>
              <a:t>cART</a:t>
            </a:r>
            <a:r>
              <a:rPr lang="en-US" sz="2000" dirty="0">
                <a:solidFill>
                  <a:prstClr val="black"/>
                </a:solidFill>
              </a:rPr>
              <a:t> leads to slow but steady decay of the reservoir, which may have implications for ease of cure.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buClr>
                <a:srgbClr val="C00000"/>
              </a:buClr>
            </a:pPr>
            <a:r>
              <a:rPr lang="en-US" sz="2000" dirty="0">
                <a:solidFill>
                  <a:prstClr val="black"/>
                </a:solidFill>
              </a:rPr>
              <a:t>Combination approaches- early treatment + specific antiviral-immune agents (</a:t>
            </a:r>
            <a:r>
              <a:rPr lang="en-US" sz="2000" dirty="0" err="1">
                <a:solidFill>
                  <a:prstClr val="black"/>
                </a:solidFill>
              </a:rPr>
              <a:t>bNAbs</a:t>
            </a:r>
            <a:r>
              <a:rPr lang="en-US" sz="2000" dirty="0">
                <a:solidFill>
                  <a:prstClr val="black"/>
                </a:solidFill>
              </a:rPr>
              <a:t>) that target sanctuary sites and harnessing a patient’s own immune system may </a:t>
            </a:r>
            <a:r>
              <a:rPr lang="en-US" sz="2000">
                <a:solidFill>
                  <a:prstClr val="black"/>
                </a:solidFill>
              </a:rPr>
              <a:t>be required for </a:t>
            </a:r>
            <a:r>
              <a:rPr lang="en-US" sz="2000" dirty="0">
                <a:solidFill>
                  <a:prstClr val="black"/>
                </a:solidFill>
              </a:rPr>
              <a:t>a functional cure</a:t>
            </a:r>
          </a:p>
        </p:txBody>
      </p:sp>
    </p:spTree>
    <p:extLst>
      <p:ext uri="{BB962C8B-B14F-4D97-AF65-F5344CB8AC3E}">
        <p14:creationId xmlns:p14="http://schemas.microsoft.com/office/powerpoint/2010/main" val="1610556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57188" y="-82727"/>
            <a:ext cx="8229600" cy="1143001"/>
          </a:xfrm>
        </p:spPr>
        <p:txBody>
          <a:bodyPr/>
          <a:lstStyle/>
          <a:p>
            <a:r>
              <a:rPr lang="en-ZA" sz="3200" b="1" dirty="0">
                <a:solidFill>
                  <a:srgbClr val="C00000"/>
                </a:solidFill>
                <a:latin typeface="+mj-lt"/>
              </a:rPr>
              <a:t>Acknowledgements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sz="half" idx="2"/>
          </p:nvPr>
        </p:nvSpPr>
        <p:spPr>
          <a:xfrm>
            <a:off x="357188" y="692696"/>
            <a:ext cx="4040187" cy="5435823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ZA" sz="2600" b="1" dirty="0">
                <a:latin typeface="+mj-lt"/>
              </a:rPr>
              <a:t>AHRI and HPP- UKZN</a:t>
            </a:r>
          </a:p>
          <a:p>
            <a:pPr>
              <a:buClr>
                <a:srgbClr val="C00000"/>
              </a:buClr>
              <a:defRPr/>
            </a:pPr>
            <a:r>
              <a:rPr lang="en-ZA" sz="1900" u="sng" dirty="0">
                <a:latin typeface="+mn-lt"/>
              </a:rPr>
              <a:t>Krista Dong</a:t>
            </a:r>
          </a:p>
          <a:p>
            <a:pPr>
              <a:buClr>
                <a:srgbClr val="C00000"/>
              </a:buClr>
              <a:defRPr/>
            </a:pPr>
            <a:r>
              <a:rPr lang="en-ZA" sz="1900" u="sng" dirty="0">
                <a:latin typeface="+mn-lt"/>
              </a:rPr>
              <a:t>Amber Moodley</a:t>
            </a:r>
          </a:p>
          <a:p>
            <a:pPr>
              <a:buClr>
                <a:srgbClr val="C00000"/>
              </a:buClr>
              <a:defRPr/>
            </a:pPr>
            <a:r>
              <a:rPr lang="en-ZA" sz="1900" u="sng" dirty="0">
                <a:latin typeface="+mn-lt"/>
              </a:rPr>
              <a:t>Zaza Ndhlovu</a:t>
            </a:r>
          </a:p>
          <a:p>
            <a:pPr>
              <a:buClr>
                <a:srgbClr val="C00000"/>
              </a:buClr>
              <a:defRPr/>
            </a:pPr>
            <a:r>
              <a:rPr lang="en-ZA" sz="1900" u="sng" dirty="0" err="1">
                <a:latin typeface="+mn-lt"/>
              </a:rPr>
              <a:t>Kavidha</a:t>
            </a:r>
            <a:r>
              <a:rPr lang="en-ZA" sz="1900" u="sng" dirty="0">
                <a:latin typeface="+mn-lt"/>
              </a:rPr>
              <a:t> Reddy</a:t>
            </a:r>
          </a:p>
          <a:p>
            <a:pPr>
              <a:buClr>
                <a:srgbClr val="C00000"/>
              </a:buClr>
              <a:defRPr/>
            </a:pPr>
            <a:r>
              <a:rPr lang="en-ZA" sz="1900" u="sng" dirty="0" err="1">
                <a:latin typeface="+mn-lt"/>
              </a:rPr>
              <a:t>Omolara</a:t>
            </a:r>
            <a:r>
              <a:rPr lang="en-ZA" sz="1900" u="sng" dirty="0">
                <a:latin typeface="+mn-lt"/>
              </a:rPr>
              <a:t> </a:t>
            </a:r>
            <a:r>
              <a:rPr lang="en-ZA" sz="1900" u="sng" dirty="0" err="1">
                <a:latin typeface="+mn-lt"/>
              </a:rPr>
              <a:t>Baiyegunhi</a:t>
            </a:r>
            <a:endParaRPr lang="en-ZA" sz="1900" u="sng" dirty="0">
              <a:latin typeface="+mn-lt"/>
            </a:endParaRPr>
          </a:p>
          <a:p>
            <a:pPr>
              <a:buClr>
                <a:srgbClr val="C00000"/>
              </a:buClr>
              <a:defRPr/>
            </a:pPr>
            <a:r>
              <a:rPr lang="en-ZA" sz="1900" u="sng" dirty="0">
                <a:latin typeface="+mn-lt"/>
              </a:rPr>
              <a:t>Jenn </a:t>
            </a:r>
            <a:r>
              <a:rPr lang="en-ZA" sz="1900" u="sng" dirty="0" err="1">
                <a:latin typeface="+mn-lt"/>
              </a:rPr>
              <a:t>Mabuka</a:t>
            </a:r>
            <a:endParaRPr lang="en-ZA" sz="1900" u="sng" dirty="0">
              <a:latin typeface="+mn-lt"/>
            </a:endParaRPr>
          </a:p>
          <a:p>
            <a:pPr>
              <a:buClr>
                <a:srgbClr val="C00000"/>
              </a:buClr>
              <a:defRPr/>
            </a:pPr>
            <a:r>
              <a:rPr lang="en-ZA" sz="1900" u="sng" dirty="0">
                <a:latin typeface="+mn-lt"/>
              </a:rPr>
              <a:t>Bongiwe Ndlovu</a:t>
            </a:r>
          </a:p>
          <a:p>
            <a:pPr>
              <a:buClr>
                <a:srgbClr val="C00000"/>
              </a:buClr>
              <a:defRPr/>
            </a:pPr>
            <a:r>
              <a:rPr lang="en-ZA" sz="1900" u="sng" dirty="0">
                <a:latin typeface="+mn-lt"/>
              </a:rPr>
              <a:t>Kamini Gounder</a:t>
            </a:r>
          </a:p>
          <a:p>
            <a:pPr>
              <a:buClr>
                <a:srgbClr val="C00000"/>
              </a:buClr>
              <a:defRPr/>
            </a:pPr>
            <a:r>
              <a:rPr lang="en-ZA" sz="1900" dirty="0">
                <a:latin typeface="+mn-lt"/>
              </a:rPr>
              <a:t>Daniel Muema</a:t>
            </a:r>
          </a:p>
          <a:p>
            <a:pPr>
              <a:buClr>
                <a:srgbClr val="C00000"/>
              </a:buClr>
              <a:defRPr/>
            </a:pPr>
            <a:r>
              <a:rPr lang="en-ZA" sz="1900" dirty="0">
                <a:latin typeface="+mn-lt"/>
              </a:rPr>
              <a:t>Nasreen Ismael</a:t>
            </a:r>
          </a:p>
          <a:p>
            <a:pPr>
              <a:buClr>
                <a:srgbClr val="C00000"/>
              </a:buClr>
              <a:defRPr/>
            </a:pPr>
            <a:endParaRPr lang="en-ZA" sz="2000" dirty="0">
              <a:latin typeface="+mn-lt"/>
            </a:endParaRPr>
          </a:p>
          <a:p>
            <a:pPr marL="0" indent="0">
              <a:buClr>
                <a:srgbClr val="C00000"/>
              </a:buClr>
              <a:buNone/>
              <a:defRPr/>
            </a:pPr>
            <a:r>
              <a:rPr lang="en-ZA" sz="2600" b="1" dirty="0">
                <a:latin typeface="+mn-lt"/>
              </a:rPr>
              <a:t>Prince </a:t>
            </a:r>
            <a:r>
              <a:rPr lang="en-ZA" sz="2600" b="1" dirty="0" err="1">
                <a:latin typeface="+mn-lt"/>
              </a:rPr>
              <a:t>Mshiyeni</a:t>
            </a:r>
            <a:r>
              <a:rPr lang="en-ZA" sz="2600" b="1" dirty="0">
                <a:latin typeface="+mn-lt"/>
              </a:rPr>
              <a:t> Hospital</a:t>
            </a:r>
          </a:p>
          <a:p>
            <a:pPr>
              <a:buClr>
                <a:srgbClr val="C00000"/>
              </a:buClr>
              <a:defRPr/>
            </a:pPr>
            <a:r>
              <a:rPr lang="en-ZA" sz="1900" dirty="0">
                <a:latin typeface="+mn-lt"/>
              </a:rPr>
              <a:t>Johann </a:t>
            </a:r>
            <a:r>
              <a:rPr lang="en-ZA" sz="1900" dirty="0" err="1">
                <a:latin typeface="+mn-lt"/>
              </a:rPr>
              <a:t>Pansegrouw</a:t>
            </a:r>
            <a:endParaRPr lang="en-ZA" sz="1900" dirty="0">
              <a:latin typeface="+mn-lt"/>
            </a:endParaRPr>
          </a:p>
          <a:p>
            <a:pPr marL="0" indent="0">
              <a:buClr>
                <a:srgbClr val="C00000"/>
              </a:buClr>
              <a:buNone/>
              <a:defRPr/>
            </a:pPr>
            <a:endParaRPr lang="en-ZA" sz="1900" dirty="0">
              <a:latin typeface="+mn-lt"/>
            </a:endParaRPr>
          </a:p>
          <a:p>
            <a:pPr>
              <a:buClr>
                <a:srgbClr val="C00000"/>
              </a:buClr>
              <a:defRPr/>
            </a:pPr>
            <a:r>
              <a:rPr lang="en-ZA" sz="1900" u="sng" dirty="0">
                <a:latin typeface="+mn-lt"/>
              </a:rPr>
              <a:t>FRESH study participants</a:t>
            </a:r>
          </a:p>
          <a:p>
            <a:pPr>
              <a:buClr>
                <a:srgbClr val="C00000"/>
              </a:buClr>
              <a:defRPr/>
            </a:pPr>
            <a:r>
              <a:rPr lang="en-ZA" sz="1900" u="sng" dirty="0">
                <a:latin typeface="+mn-lt"/>
              </a:rPr>
              <a:t>FRESH study team</a:t>
            </a:r>
            <a:endParaRPr lang="en-ZA" u="sng" dirty="0">
              <a:latin typeface="+mj-lt"/>
            </a:endParaRPr>
          </a:p>
          <a:p>
            <a:pPr>
              <a:buFont typeface="Arial" charset="0"/>
              <a:buNone/>
              <a:defRPr/>
            </a:pPr>
            <a:endParaRPr lang="en-ZA" sz="1800" dirty="0"/>
          </a:p>
          <a:p>
            <a:pPr>
              <a:defRPr/>
            </a:pPr>
            <a:endParaRPr lang="en-ZA" sz="1800" dirty="0"/>
          </a:p>
          <a:p>
            <a:pPr>
              <a:buFont typeface="Arial" charset="0"/>
              <a:buNone/>
              <a:defRPr/>
            </a:pPr>
            <a:endParaRPr lang="en-ZA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2"/>
          </p:nvPr>
        </p:nvSpPr>
        <p:spPr>
          <a:xfrm>
            <a:off x="4960938" y="620688"/>
            <a:ext cx="4040187" cy="5311775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ZA" b="1" dirty="0">
                <a:latin typeface="+mn-lt"/>
              </a:rPr>
              <a:t>Harvard/MGH</a:t>
            </a:r>
            <a:endParaRPr lang="en-ZA" dirty="0">
              <a:latin typeface="+mn-lt"/>
            </a:endParaRPr>
          </a:p>
          <a:p>
            <a:pPr>
              <a:buClr>
                <a:srgbClr val="C00000"/>
              </a:buClr>
              <a:defRPr/>
            </a:pPr>
            <a:r>
              <a:rPr lang="en-ZA" sz="1800" dirty="0">
                <a:latin typeface="+mn-lt"/>
              </a:rPr>
              <a:t>Bruce Walker</a:t>
            </a:r>
          </a:p>
          <a:p>
            <a:pPr>
              <a:buClr>
                <a:srgbClr val="C00000"/>
              </a:buClr>
              <a:defRPr/>
            </a:pPr>
            <a:r>
              <a:rPr lang="en-ZA" sz="1800" dirty="0" err="1">
                <a:latin typeface="+mn-lt"/>
              </a:rPr>
              <a:t>Galit</a:t>
            </a:r>
            <a:r>
              <a:rPr lang="en-ZA" sz="1800" dirty="0">
                <a:latin typeface="+mn-lt"/>
              </a:rPr>
              <a:t> Alter</a:t>
            </a:r>
          </a:p>
          <a:p>
            <a:pPr>
              <a:buClr>
                <a:srgbClr val="C00000"/>
              </a:buClr>
              <a:defRPr/>
            </a:pPr>
            <a:r>
              <a:rPr lang="en-ZA" sz="1800" dirty="0">
                <a:latin typeface="+mn-lt"/>
              </a:rPr>
              <a:t>Mathias </a:t>
            </a:r>
            <a:r>
              <a:rPr lang="en-ZA" sz="1800" dirty="0" err="1">
                <a:latin typeface="+mn-lt"/>
              </a:rPr>
              <a:t>Lichterfeld</a:t>
            </a:r>
            <a:endParaRPr lang="en-ZA" sz="1800" dirty="0">
              <a:latin typeface="+mn-lt"/>
            </a:endParaRPr>
          </a:p>
          <a:p>
            <a:pPr>
              <a:buClr>
                <a:srgbClr val="C00000"/>
              </a:buClr>
              <a:defRPr/>
            </a:pPr>
            <a:r>
              <a:rPr lang="en-ZA" sz="1800" dirty="0">
                <a:latin typeface="+mn-lt"/>
              </a:rPr>
              <a:t>Guinevere Lee</a:t>
            </a:r>
          </a:p>
          <a:p>
            <a:pPr>
              <a:buClr>
                <a:srgbClr val="C00000"/>
              </a:buClr>
              <a:defRPr/>
            </a:pPr>
            <a:r>
              <a:rPr lang="en-ZA" sz="1800" dirty="0">
                <a:latin typeface="+mn-lt"/>
              </a:rPr>
              <a:t>Douglas Kwon</a:t>
            </a:r>
          </a:p>
          <a:p>
            <a:pPr>
              <a:buClr>
                <a:srgbClr val="C00000"/>
              </a:buClr>
              <a:defRPr/>
            </a:pPr>
            <a:r>
              <a:rPr lang="en-ZA" sz="1800" dirty="0" err="1">
                <a:latin typeface="+mn-lt"/>
              </a:rPr>
              <a:t>Musie</a:t>
            </a:r>
            <a:r>
              <a:rPr lang="en-ZA" sz="1800" dirty="0">
                <a:latin typeface="+mn-lt"/>
              </a:rPr>
              <a:t> </a:t>
            </a:r>
            <a:r>
              <a:rPr lang="en-ZA" sz="1800" dirty="0" err="1">
                <a:latin typeface="+mn-lt"/>
              </a:rPr>
              <a:t>Ghebremichael</a:t>
            </a:r>
            <a:endParaRPr lang="en-ZA" sz="1800" dirty="0">
              <a:latin typeface="+mn-lt"/>
            </a:endParaRPr>
          </a:p>
          <a:p>
            <a:pPr>
              <a:buClr>
                <a:srgbClr val="C00000"/>
              </a:buClr>
              <a:defRPr/>
            </a:pPr>
            <a:r>
              <a:rPr lang="en-ZA" sz="1800" dirty="0">
                <a:latin typeface="+mn-lt"/>
              </a:rPr>
              <a:t>Alex Shalek </a:t>
            </a:r>
          </a:p>
          <a:p>
            <a:pPr>
              <a:buClr>
                <a:srgbClr val="C00000"/>
              </a:buClr>
              <a:defRPr/>
            </a:pPr>
            <a:r>
              <a:rPr lang="en-ZA" sz="1800" dirty="0">
                <a:latin typeface="+mn-lt"/>
              </a:rPr>
              <a:t>Sam </a:t>
            </a:r>
            <a:r>
              <a:rPr lang="en-ZA" sz="1800" dirty="0" err="1">
                <a:latin typeface="+mn-lt"/>
              </a:rPr>
              <a:t>Kazer</a:t>
            </a:r>
            <a:endParaRPr lang="en-ZA" sz="1900" dirty="0">
              <a:latin typeface="+mn-lt"/>
            </a:endParaRPr>
          </a:p>
          <a:p>
            <a:pPr>
              <a:buFont typeface="Arial" charset="0"/>
              <a:buNone/>
              <a:defRPr/>
            </a:pPr>
            <a:r>
              <a:rPr lang="en-ZA" b="1" dirty="0">
                <a:latin typeface="+mn-lt"/>
              </a:rPr>
              <a:t>Funding</a:t>
            </a:r>
          </a:p>
          <a:p>
            <a:pPr>
              <a:buClr>
                <a:srgbClr val="C00000"/>
              </a:buClr>
              <a:defRPr/>
            </a:pPr>
            <a:r>
              <a:rPr lang="en-ZA" sz="1600" dirty="0">
                <a:latin typeface="+mn-lt"/>
              </a:rPr>
              <a:t>Bill and Melinda Gates Foundation</a:t>
            </a:r>
          </a:p>
          <a:p>
            <a:pPr>
              <a:buClr>
                <a:srgbClr val="C00000"/>
              </a:buClr>
              <a:defRPr/>
            </a:pPr>
            <a:r>
              <a:rPr lang="en-ZA" sz="1600" dirty="0">
                <a:latin typeface="+mn-lt"/>
              </a:rPr>
              <a:t>IAVI</a:t>
            </a:r>
          </a:p>
          <a:p>
            <a:pPr>
              <a:buClr>
                <a:srgbClr val="C00000"/>
              </a:buClr>
              <a:defRPr/>
            </a:pPr>
            <a:r>
              <a:rPr lang="en-ZA" sz="1600" dirty="0">
                <a:latin typeface="+mn-lt"/>
              </a:rPr>
              <a:t>NIH</a:t>
            </a:r>
          </a:p>
          <a:p>
            <a:pPr>
              <a:buClr>
                <a:srgbClr val="C00000"/>
              </a:buClr>
              <a:defRPr/>
            </a:pPr>
            <a:r>
              <a:rPr lang="en-ZA" sz="1600" dirty="0">
                <a:latin typeface="+mn-lt"/>
              </a:rPr>
              <a:t>South African DST/NRF</a:t>
            </a:r>
          </a:p>
          <a:p>
            <a:pPr>
              <a:buClr>
                <a:srgbClr val="C00000"/>
              </a:buClr>
              <a:defRPr/>
            </a:pPr>
            <a:r>
              <a:rPr lang="en-ZA" sz="1600" dirty="0">
                <a:latin typeface="+mn-lt"/>
              </a:rPr>
              <a:t>HHMI</a:t>
            </a:r>
          </a:p>
          <a:p>
            <a:pPr>
              <a:buClr>
                <a:srgbClr val="C00000"/>
              </a:buClr>
              <a:defRPr/>
            </a:pPr>
            <a:r>
              <a:rPr lang="en-ZA" sz="1600" dirty="0">
                <a:latin typeface="+mn-lt"/>
              </a:rPr>
              <a:t>Gilead Sciences, Inc.</a:t>
            </a:r>
          </a:p>
          <a:p>
            <a:pPr>
              <a:buFont typeface="Arial" charset="0"/>
              <a:buNone/>
              <a:defRPr/>
            </a:pPr>
            <a:endParaRPr lang="en-ZA" sz="1600" dirty="0"/>
          </a:p>
          <a:p>
            <a:pPr>
              <a:buFont typeface="Arial" charset="0"/>
              <a:buNone/>
              <a:defRPr/>
            </a:pPr>
            <a:endParaRPr lang="en-ZA" sz="1800" dirty="0"/>
          </a:p>
          <a:p>
            <a:pPr>
              <a:defRPr/>
            </a:pPr>
            <a:endParaRPr lang="en-ZA" sz="1800" dirty="0"/>
          </a:p>
          <a:p>
            <a:pPr>
              <a:buFont typeface="Arial" charset="0"/>
              <a:buNone/>
              <a:defRPr/>
            </a:pPr>
            <a:endParaRPr lang="en-ZA" dirty="0"/>
          </a:p>
        </p:txBody>
      </p:sp>
      <p:grpSp>
        <p:nvGrpSpPr>
          <p:cNvPr id="44041" name="Group 24"/>
          <p:cNvGrpSpPr>
            <a:grpSpLocks/>
          </p:cNvGrpSpPr>
          <p:nvPr/>
        </p:nvGrpSpPr>
        <p:grpSpPr bwMode="auto">
          <a:xfrm>
            <a:off x="0" y="6092825"/>
            <a:ext cx="9144000" cy="0"/>
            <a:chOff x="0" y="3758"/>
            <a:chExt cx="5760" cy="35"/>
          </a:xfrm>
        </p:grpSpPr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2147483647" y="6092825"/>
              <a:ext cx="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2147483647" y="6092825"/>
              <a:ext cx="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sz="18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4" name="Picture 13" descr="dst_logo_print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94" y="6293073"/>
            <a:ext cx="13462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rf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84" y="6249417"/>
            <a:ext cx="79216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NIH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37" y="6204173"/>
            <a:ext cx="6254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http://eon.businesswire.com/multimedia/eon/20120509005511/en/26252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48623"/>
            <a:ext cx="1498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6" descr="imag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03" y="6250131"/>
            <a:ext cx="1753076" cy="5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00" y="5661248"/>
            <a:ext cx="1544479" cy="115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1186" y="4967734"/>
            <a:ext cx="621506" cy="621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8C4A0D-0ABE-48B4-913B-3E9B8FADC5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6237" y="4394464"/>
            <a:ext cx="1431404" cy="4026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250825" y="115888"/>
            <a:ext cx="8713788" cy="67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ZA" sz="2800" b="1" dirty="0">
                <a:solidFill>
                  <a:srgbClr val="C00000"/>
                </a:solidFill>
                <a:latin typeface="Calibri" pitchFamily="34" charset="0"/>
              </a:rPr>
              <a:t>Lessons from treated acute HIV-1 infection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" y="4842808"/>
            <a:ext cx="90006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ZA" sz="2000" i="1" u="sng" dirty="0">
                <a:solidFill>
                  <a:prstClr val="black"/>
                </a:solidFill>
              </a:rPr>
              <a:t>Key questions: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</a:rPr>
              <a:t>Characteristics of the transmitted/founder virus?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</a:rPr>
              <a:t>Immune responses in acute HIV-1 infection- why do they fail? What is the impact </a:t>
            </a:r>
          </a:p>
          <a:p>
            <a:pPr>
              <a:buClr>
                <a:srgbClr val="C00000"/>
              </a:buClr>
            </a:pPr>
            <a:r>
              <a:rPr lang="en-ZA" sz="2000" dirty="0">
                <a:solidFill>
                  <a:prstClr val="black"/>
                </a:solidFill>
              </a:rPr>
              <a:t>      of T/F virus? Impact on reservoir? Impact of early treatment?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</a:rPr>
              <a:t>Can we mimic effective immune responses or augment ineffective immune</a:t>
            </a:r>
          </a:p>
          <a:p>
            <a:pPr>
              <a:buClr>
                <a:srgbClr val="C00000"/>
              </a:buClr>
            </a:pPr>
            <a:r>
              <a:rPr lang="en-ZA" sz="2000" dirty="0">
                <a:solidFill>
                  <a:prstClr val="black"/>
                </a:solidFill>
              </a:rPr>
              <a:t>      responses for better vaccines or cure?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14400" y="685800"/>
            <a:ext cx="6035755" cy="4191000"/>
            <a:chOff x="914400" y="609600"/>
            <a:chExt cx="6035755" cy="4191000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914400" y="1384087"/>
              <a:ext cx="6035755" cy="3416513"/>
              <a:chOff x="138506" y="1666065"/>
              <a:chExt cx="7100494" cy="4019550"/>
            </a:xfrm>
          </p:grpSpPr>
          <p:sp>
            <p:nvSpPr>
              <p:cNvPr id="21" name="Line 3"/>
              <p:cNvSpPr>
                <a:spLocks noChangeShapeType="1"/>
              </p:cNvSpPr>
              <p:nvPr/>
            </p:nvSpPr>
            <p:spPr bwMode="auto">
              <a:xfrm>
                <a:off x="762000" y="1856565"/>
                <a:ext cx="0" cy="34290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Line 4"/>
              <p:cNvSpPr>
                <a:spLocks noChangeShapeType="1"/>
              </p:cNvSpPr>
              <p:nvPr/>
            </p:nvSpPr>
            <p:spPr bwMode="auto">
              <a:xfrm>
                <a:off x="762000" y="5283978"/>
                <a:ext cx="6477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914400" y="1666065"/>
                <a:ext cx="5334000" cy="3606800"/>
              </a:xfrm>
              <a:custGeom>
                <a:avLst/>
                <a:gdLst>
                  <a:gd name="T0" fmla="*/ 0 w 3360"/>
                  <a:gd name="T1" fmla="*/ 2147483647 h 2272"/>
                  <a:gd name="T2" fmla="*/ 2147483647 w 3360"/>
                  <a:gd name="T3" fmla="*/ 2147483647 h 2272"/>
                  <a:gd name="T4" fmla="*/ 2147483647 w 3360"/>
                  <a:gd name="T5" fmla="*/ 2147483647 h 2272"/>
                  <a:gd name="T6" fmla="*/ 2147483647 w 3360"/>
                  <a:gd name="T7" fmla="*/ 2147483647 h 2272"/>
                  <a:gd name="T8" fmla="*/ 2147483647 w 3360"/>
                  <a:gd name="T9" fmla="*/ 2147483647 h 2272"/>
                  <a:gd name="T10" fmla="*/ 2147483647 w 3360"/>
                  <a:gd name="T11" fmla="*/ 2147483647 h 2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60"/>
                  <a:gd name="T19" fmla="*/ 0 h 2272"/>
                  <a:gd name="T20" fmla="*/ 3360 w 3360"/>
                  <a:gd name="T21" fmla="*/ 2272 h 22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60" h="2272">
                    <a:moveTo>
                      <a:pt x="0" y="2272"/>
                    </a:moveTo>
                    <a:cubicBezTo>
                      <a:pt x="72" y="1440"/>
                      <a:pt x="144" y="608"/>
                      <a:pt x="240" y="304"/>
                    </a:cubicBezTo>
                    <a:cubicBezTo>
                      <a:pt x="336" y="0"/>
                      <a:pt x="456" y="200"/>
                      <a:pt x="576" y="448"/>
                    </a:cubicBezTo>
                    <a:cubicBezTo>
                      <a:pt x="696" y="696"/>
                      <a:pt x="856" y="1544"/>
                      <a:pt x="960" y="1792"/>
                    </a:cubicBezTo>
                    <a:cubicBezTo>
                      <a:pt x="1064" y="2040"/>
                      <a:pt x="800" y="1912"/>
                      <a:pt x="1200" y="1936"/>
                    </a:cubicBezTo>
                    <a:cubicBezTo>
                      <a:pt x="1600" y="1960"/>
                      <a:pt x="3000" y="1936"/>
                      <a:pt x="3360" y="1936"/>
                    </a:cubicBezTo>
                  </a:path>
                </a:pathLst>
              </a:cu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95475" y="2553478"/>
                <a:ext cx="4038600" cy="711200"/>
              </a:xfrm>
              <a:custGeom>
                <a:avLst/>
                <a:gdLst>
                  <a:gd name="T0" fmla="*/ 0 w 2544"/>
                  <a:gd name="T1" fmla="*/ 0 h 448"/>
                  <a:gd name="T2" fmla="*/ 2147483647 w 2544"/>
                  <a:gd name="T3" fmla="*/ 2147483647 h 448"/>
                  <a:gd name="T4" fmla="*/ 2147483647 w 2544"/>
                  <a:gd name="T5" fmla="*/ 2147483647 h 448"/>
                  <a:gd name="T6" fmla="*/ 2147483647 w 2544"/>
                  <a:gd name="T7" fmla="*/ 2147483647 h 4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4"/>
                  <a:gd name="T13" fmla="*/ 0 h 448"/>
                  <a:gd name="T14" fmla="*/ 2544 w 2544"/>
                  <a:gd name="T15" fmla="*/ 448 h 4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4" h="448">
                    <a:moveTo>
                      <a:pt x="0" y="0"/>
                    </a:moveTo>
                    <a:cubicBezTo>
                      <a:pt x="24" y="108"/>
                      <a:pt x="48" y="216"/>
                      <a:pt x="192" y="288"/>
                    </a:cubicBezTo>
                    <a:cubicBezTo>
                      <a:pt x="336" y="360"/>
                      <a:pt x="472" y="416"/>
                      <a:pt x="864" y="432"/>
                    </a:cubicBezTo>
                    <a:cubicBezTo>
                      <a:pt x="1256" y="448"/>
                      <a:pt x="2248" y="392"/>
                      <a:pt x="2544" y="384"/>
                    </a:cubicBezTo>
                  </a:path>
                </a:pathLst>
              </a:cu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176463" y="3561540"/>
                <a:ext cx="3810000" cy="546100"/>
              </a:xfrm>
              <a:custGeom>
                <a:avLst/>
                <a:gdLst>
                  <a:gd name="T0" fmla="*/ 0 w 2400"/>
                  <a:gd name="T1" fmla="*/ 0 h 344"/>
                  <a:gd name="T2" fmla="*/ 2147483647 w 2400"/>
                  <a:gd name="T3" fmla="*/ 2147483647 h 344"/>
                  <a:gd name="T4" fmla="*/ 2147483647 w 2400"/>
                  <a:gd name="T5" fmla="*/ 2147483647 h 344"/>
                  <a:gd name="T6" fmla="*/ 2147483647 w 2400"/>
                  <a:gd name="T7" fmla="*/ 2147483647 h 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0"/>
                  <a:gd name="T13" fmla="*/ 0 h 344"/>
                  <a:gd name="T14" fmla="*/ 2400 w 2400"/>
                  <a:gd name="T15" fmla="*/ 344 h 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0" h="344">
                    <a:moveTo>
                      <a:pt x="0" y="0"/>
                    </a:moveTo>
                    <a:cubicBezTo>
                      <a:pt x="32" y="116"/>
                      <a:pt x="64" y="232"/>
                      <a:pt x="288" y="288"/>
                    </a:cubicBezTo>
                    <a:cubicBezTo>
                      <a:pt x="512" y="344"/>
                      <a:pt x="992" y="336"/>
                      <a:pt x="1344" y="336"/>
                    </a:cubicBezTo>
                    <a:cubicBezTo>
                      <a:pt x="1696" y="336"/>
                      <a:pt x="2048" y="312"/>
                      <a:pt x="2400" y="288"/>
                    </a:cubicBezTo>
                  </a:path>
                </a:pathLst>
              </a:cu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Text Box 8"/>
              <p:cNvSpPr txBox="1">
                <a:spLocks noChangeArrowheads="1"/>
              </p:cNvSpPr>
              <p:nvPr/>
            </p:nvSpPr>
            <p:spPr bwMode="auto">
              <a:xfrm>
                <a:off x="3657798" y="5228401"/>
                <a:ext cx="1371524" cy="457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>
                    <a:solidFill>
                      <a:srgbClr val="000000"/>
                    </a:solidFill>
                  </a:rPr>
                  <a:t>Year 1</a:t>
                </a:r>
              </a:p>
            </p:txBody>
          </p:sp>
          <p:sp>
            <p:nvSpPr>
              <p:cNvPr id="27" name="Text Box 9"/>
              <p:cNvSpPr txBox="1">
                <a:spLocks noChangeArrowheads="1"/>
              </p:cNvSpPr>
              <p:nvPr/>
            </p:nvSpPr>
            <p:spPr bwMode="auto">
              <a:xfrm rot="-5360204">
                <a:off x="-605497" y="3163819"/>
                <a:ext cx="1949694" cy="461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CC3300"/>
                    </a:solidFill>
                  </a:rPr>
                  <a:t>Viral load</a:t>
                </a:r>
              </a:p>
            </p:txBody>
          </p:sp>
        </p:grpSp>
        <p:sp>
          <p:nvSpPr>
            <p:cNvPr id="17" name="Right Brace 16"/>
            <p:cNvSpPr/>
            <p:nvPr/>
          </p:nvSpPr>
          <p:spPr>
            <a:xfrm rot="16200000" flipV="1">
              <a:off x="1621591" y="883285"/>
              <a:ext cx="189980" cy="481850"/>
            </a:xfrm>
            <a:prstGeom prst="rightBrace">
              <a:avLst>
                <a:gd name="adj1" fmla="val 0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14925" y="609600"/>
              <a:ext cx="5549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rgbClr val="0070C0"/>
                  </a:solidFill>
                </a:rPr>
                <a:t>Fiebig</a:t>
              </a:r>
              <a:r>
                <a:rPr lang="en-US" sz="1600" b="1" dirty="0">
                  <a:solidFill>
                    <a:srgbClr val="0070C0"/>
                  </a:solidFill>
                </a:rPr>
                <a:t> I/II   </a:t>
              </a:r>
              <a:r>
                <a:rPr lang="en-US" sz="1600" b="1" dirty="0" err="1">
                  <a:solidFill>
                    <a:srgbClr val="0070C0"/>
                  </a:solidFill>
                </a:rPr>
                <a:t>Fiebig</a:t>
              </a:r>
              <a:r>
                <a:rPr lang="en-US" sz="1600" b="1" dirty="0">
                  <a:solidFill>
                    <a:srgbClr val="0070C0"/>
                  </a:solidFill>
                </a:rPr>
                <a:t> III-VI</a:t>
              </a:r>
            </a:p>
          </p:txBody>
        </p:sp>
        <p:sp>
          <p:nvSpPr>
            <p:cNvPr id="19" name="Right Brace 18"/>
            <p:cNvSpPr/>
            <p:nvPr/>
          </p:nvSpPr>
          <p:spPr>
            <a:xfrm rot="16200000" flipV="1">
              <a:off x="2341671" y="883285"/>
              <a:ext cx="189980" cy="481850"/>
            </a:xfrm>
            <a:prstGeom prst="rightBrace">
              <a:avLst>
                <a:gd name="adj1" fmla="val 0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057400" y="981065"/>
              <a:ext cx="0" cy="346870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10">
            <a:extLst>
              <a:ext uri="{FF2B5EF4-FFF2-40B4-BE49-F238E27FC236}">
                <a16:creationId xmlns:a16="http://schemas.microsoft.com/office/drawing/2014/main" id="{42076CA1-34A2-4AE6-B69C-69C0A34C2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965" y="764704"/>
            <a:ext cx="449552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Fiebig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000" b="1" kern="0" dirty="0">
                <a:solidFill>
                  <a:srgbClr val="000000"/>
                </a:solidFill>
                <a:latin typeface="Calibri"/>
              </a:rPr>
              <a:t>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/II: </a:t>
            </a:r>
            <a:r>
              <a:rPr lang="en-US" sz="2000" kern="0" dirty="0">
                <a:solidFill>
                  <a:srgbClr val="000000"/>
                </a:solidFill>
                <a:latin typeface="Calibri"/>
              </a:rPr>
              <a:t>anti-HIV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humoral immune responses undetectable, viral load on upward trajectory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libri"/>
              </a:rPr>
              <a:t>≥ </a:t>
            </a:r>
            <a:r>
              <a:rPr lang="en-US" sz="2000" b="1" kern="0" dirty="0" err="1">
                <a:solidFill>
                  <a:srgbClr val="000000"/>
                </a:solidFill>
                <a:latin typeface="Calibri"/>
              </a:rPr>
              <a:t>Fiebig</a:t>
            </a:r>
            <a:r>
              <a:rPr lang="en-US" sz="2000" b="1" kern="0" dirty="0">
                <a:solidFill>
                  <a:srgbClr val="000000"/>
                </a:solidFill>
                <a:latin typeface="Calibri"/>
              </a:rPr>
              <a:t> III: </a:t>
            </a:r>
            <a:r>
              <a:rPr lang="en-US" sz="2000" kern="0" dirty="0">
                <a:solidFill>
                  <a:srgbClr val="000000"/>
                </a:solidFill>
                <a:latin typeface="Calibri"/>
              </a:rPr>
              <a:t>humoral immune responses detectable, peak viremia or past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62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67544" y="170533"/>
            <a:ext cx="8229600" cy="66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solidFill>
                  <a:srgbClr val="C00000"/>
                </a:solidFill>
                <a:cs typeface="Times New Roman"/>
              </a:rPr>
              <a:t>FRESH study cohort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9512" y="908720"/>
            <a:ext cx="878497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defRPr/>
            </a:pPr>
            <a:r>
              <a:rPr lang="en-US" b="1" dirty="0">
                <a:solidFill>
                  <a:prstClr val="black"/>
                </a:solidFill>
              </a:rPr>
              <a:t>FRESH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b="1" u="sng" dirty="0">
                <a:solidFill>
                  <a:prstClr val="black"/>
                </a:solidFill>
              </a:rPr>
              <a:t>F</a:t>
            </a:r>
            <a:r>
              <a:rPr lang="en-US" dirty="0">
                <a:solidFill>
                  <a:prstClr val="black"/>
                </a:solidFill>
              </a:rPr>
              <a:t>emales </a:t>
            </a:r>
            <a:r>
              <a:rPr lang="en-US" b="1" u="sng" dirty="0">
                <a:solidFill>
                  <a:prstClr val="black"/>
                </a:solidFill>
              </a:rPr>
              <a:t>R</a:t>
            </a:r>
            <a:r>
              <a:rPr lang="en-US" dirty="0">
                <a:solidFill>
                  <a:prstClr val="black"/>
                </a:solidFill>
              </a:rPr>
              <a:t>ising through </a:t>
            </a:r>
            <a:r>
              <a:rPr lang="en-US" b="1" u="sng" dirty="0">
                <a:solidFill>
                  <a:prstClr val="black"/>
                </a:solidFill>
              </a:rPr>
              <a:t>E</a:t>
            </a:r>
            <a:r>
              <a:rPr lang="en-US" dirty="0">
                <a:solidFill>
                  <a:prstClr val="black"/>
                </a:solidFill>
              </a:rPr>
              <a:t>ducation, </a:t>
            </a:r>
            <a:r>
              <a:rPr lang="en-US" b="1" u="sng" dirty="0">
                <a:solidFill>
                  <a:prstClr val="black"/>
                </a:solidFill>
              </a:rPr>
              <a:t>S</a:t>
            </a:r>
            <a:r>
              <a:rPr lang="en-US" dirty="0">
                <a:solidFill>
                  <a:prstClr val="black"/>
                </a:solidFill>
              </a:rPr>
              <a:t>upport and </a:t>
            </a:r>
            <a:r>
              <a:rPr lang="en-US" b="1" u="sng" dirty="0">
                <a:solidFill>
                  <a:prstClr val="black"/>
                </a:solidFill>
              </a:rPr>
              <a:t>H</a:t>
            </a:r>
            <a:r>
              <a:rPr lang="en-US" dirty="0">
                <a:solidFill>
                  <a:prstClr val="black"/>
                </a:solidFill>
              </a:rPr>
              <a:t>ealth</a:t>
            </a:r>
          </a:p>
          <a:p>
            <a:pPr>
              <a:buClr>
                <a:srgbClr val="C00000"/>
              </a:buClr>
              <a:defRPr/>
            </a:pPr>
            <a:r>
              <a:rPr lang="en-US" sz="2800" dirty="0">
                <a:solidFill>
                  <a:prstClr val="black"/>
                </a:solidFill>
              </a:rPr>
              <a:t>Recruit women 18 to 23 at very high risk of HIV infection</a:t>
            </a:r>
          </a:p>
          <a:p>
            <a:pPr lvl="1">
              <a:defRPr/>
            </a:pPr>
            <a:r>
              <a:rPr lang="en-US" sz="2400" dirty="0">
                <a:solidFill>
                  <a:prstClr val="black"/>
                </a:solidFill>
              </a:rPr>
              <a:t>Provide an intensive empowerment, life-skills and job readiness curriculum that coincides with the sample collection protocol. </a:t>
            </a:r>
          </a:p>
          <a:p>
            <a:pPr>
              <a:buClr>
                <a:srgbClr val="C00000"/>
              </a:buClr>
              <a:defRPr/>
            </a:pPr>
            <a:r>
              <a:rPr lang="en-US" sz="2800" dirty="0">
                <a:solidFill>
                  <a:prstClr val="black"/>
                </a:solidFill>
              </a:rPr>
              <a:t>Empowerment and training program coincides with </a:t>
            </a:r>
            <a:r>
              <a:rPr lang="en-US" sz="2800" u="sng" dirty="0">
                <a:solidFill>
                  <a:prstClr val="black"/>
                </a:solidFill>
              </a:rPr>
              <a:t>twice per week</a:t>
            </a:r>
            <a:r>
              <a:rPr lang="en-US" sz="2800" dirty="0">
                <a:solidFill>
                  <a:prstClr val="black"/>
                </a:solidFill>
              </a:rPr>
              <a:t> HIV RNA testing for 9 months.  S</a:t>
            </a:r>
            <a:r>
              <a:rPr lang="en-US" sz="2800" dirty="0" err="1">
                <a:solidFill>
                  <a:prstClr val="black"/>
                </a:solidFill>
              </a:rPr>
              <a:t>erial</a:t>
            </a:r>
            <a:r>
              <a:rPr lang="en-US" sz="2800" dirty="0">
                <a:solidFill>
                  <a:prstClr val="black"/>
                </a:solidFill>
              </a:rPr>
              <a:t> pre- and post-infection samples (blood, FGT and lymph nodes) are collected.</a:t>
            </a:r>
          </a:p>
          <a:p>
            <a:pPr>
              <a:buClr>
                <a:srgbClr val="C00000"/>
              </a:buClr>
              <a:defRPr/>
            </a:pPr>
            <a:r>
              <a:rPr lang="en-US" sz="2800" dirty="0">
                <a:solidFill>
                  <a:prstClr val="black"/>
                </a:solidFill>
              </a:rPr>
              <a:t>Study host and viral factors associated with acquisition and disease progression- T/F virus, antiviral immune mechanisms.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solidFill>
                  <a:sysClr val="window" lastClr="FFFFFF"/>
                </a:solidFill>
              </a:rPr>
              <a:t> </a:t>
            </a: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2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B1AA0-A8B8-4A8D-851C-6CABC989F4D7}"/>
              </a:ext>
            </a:extLst>
          </p:cNvPr>
          <p:cNvSpPr txBox="1">
            <a:spLocks/>
          </p:cNvSpPr>
          <p:nvPr/>
        </p:nvSpPr>
        <p:spPr>
          <a:xfrm>
            <a:off x="533400" y="223123"/>
            <a:ext cx="8458200" cy="8436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a typeface="Arial" charset="0"/>
                <a:cs typeface="Arial" charset="0"/>
              </a:rPr>
              <a:t>71 acute infections detected</a:t>
            </a:r>
          </a:p>
        </p:txBody>
      </p:sp>
      <p:pic>
        <p:nvPicPr>
          <p:cNvPr id="3" name="Picture 2" descr="Days to Acute Infection.png">
            <a:extLst>
              <a:ext uri="{FF2B5EF4-FFF2-40B4-BE49-F238E27FC236}">
                <a16:creationId xmlns:a16="http://schemas.microsoft.com/office/drawing/2014/main" id="{1E0C13EB-5B19-4BCB-B4F4-E97390555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031182" cy="518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243F0A-ED4C-4B5F-BE61-B7CB77DF3737}"/>
              </a:ext>
            </a:extLst>
          </p:cNvPr>
          <p:cNvSpPr txBox="1"/>
          <p:nvPr/>
        </p:nvSpPr>
        <p:spPr>
          <a:xfrm>
            <a:off x="4191000" y="4953000"/>
            <a:ext cx="25146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E4D47-4C6E-47EF-9443-6893E42A0D94}"/>
              </a:ext>
            </a:extLst>
          </p:cNvPr>
          <p:cNvSpPr txBox="1"/>
          <p:nvPr/>
        </p:nvSpPr>
        <p:spPr>
          <a:xfrm flipH="1">
            <a:off x="4223331" y="4724400"/>
            <a:ext cx="120069" cy="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F9609-1BE4-4021-A03C-3264C4E0BBA7}"/>
              </a:ext>
            </a:extLst>
          </p:cNvPr>
          <p:cNvSpPr txBox="1"/>
          <p:nvPr/>
        </p:nvSpPr>
        <p:spPr>
          <a:xfrm>
            <a:off x="4038600" y="4343400"/>
            <a:ext cx="2362200" cy="445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5BE80-AFD2-451E-B780-FBEB84669FEF}"/>
              </a:ext>
            </a:extLst>
          </p:cNvPr>
          <p:cNvSpPr txBox="1"/>
          <p:nvPr/>
        </p:nvSpPr>
        <p:spPr>
          <a:xfrm>
            <a:off x="3160952" y="2776716"/>
            <a:ext cx="5745182" cy="2523768"/>
          </a:xfrm>
          <a:prstGeom prst="rect">
            <a:avLst/>
          </a:prstGeom>
          <a:solidFill>
            <a:schemeClr val="bg1">
              <a:lumMod val="95000"/>
            </a:schemeClr>
          </a:solidFill>
          <a:ln w="666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76263" indent="-339725"/>
            <a:endParaRPr lang="en-US" sz="1000" b="1" dirty="0">
              <a:solidFill>
                <a:prstClr val="black"/>
              </a:solidFill>
            </a:endParaRPr>
          </a:p>
          <a:p>
            <a:pPr marL="576263" indent="-339725"/>
            <a:r>
              <a:rPr lang="en-US" sz="2000" b="1" dirty="0">
                <a:solidFill>
                  <a:prstClr val="black"/>
                </a:solidFill>
              </a:rPr>
              <a:t>As of April 2018:</a:t>
            </a:r>
          </a:p>
          <a:p>
            <a:pPr marL="576263" indent="-339725"/>
            <a:endParaRPr lang="en-US" sz="800" b="1" dirty="0">
              <a:solidFill>
                <a:prstClr val="black"/>
              </a:solidFill>
            </a:endParaRPr>
          </a:p>
          <a:p>
            <a:pPr marL="576263" indent="-339725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&gt; 1,600 enrollees</a:t>
            </a:r>
          </a:p>
          <a:p>
            <a:pPr marL="576263" indent="-339725">
              <a:buFont typeface="Arial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Incidence 8.3</a:t>
            </a:r>
            <a:r>
              <a:rPr lang="en-US" sz="2000" b="1" dirty="0">
                <a:solidFill>
                  <a:srgbClr val="A20798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(95% CI=5.8-12.0) per 100 p/y</a:t>
            </a:r>
          </a:p>
          <a:p>
            <a:pPr marL="576263" indent="-339725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14 untreated, 57 treated early</a:t>
            </a:r>
          </a:p>
          <a:p>
            <a:pPr marL="576263" indent="-339725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&gt; 70% </a:t>
            </a:r>
            <a:r>
              <a:rPr lang="en-US" sz="2000" dirty="0" err="1">
                <a:solidFill>
                  <a:prstClr val="black"/>
                </a:solidFill>
              </a:rPr>
              <a:t>Fiebig</a:t>
            </a:r>
            <a:r>
              <a:rPr lang="en-US" sz="2000" dirty="0">
                <a:solidFill>
                  <a:prstClr val="black"/>
                </a:solidFill>
              </a:rPr>
              <a:t> I</a:t>
            </a:r>
          </a:p>
          <a:p>
            <a:pPr marL="576263" indent="-339725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Median 4 days since last negative HIV RNA </a:t>
            </a:r>
          </a:p>
          <a:p>
            <a:pPr marL="576263" indent="-339725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ART started within median 1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D4BB34-C45D-410C-B66A-E9954C34B016}"/>
              </a:ext>
            </a:extLst>
          </p:cNvPr>
          <p:cNvSpPr txBox="1"/>
          <p:nvPr/>
        </p:nvSpPr>
        <p:spPr>
          <a:xfrm>
            <a:off x="6278881" y="1219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2" y="1228309"/>
            <a:ext cx="8551576" cy="558506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256455"/>
            <a:ext cx="9144000" cy="86828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C00000"/>
                </a:solidFill>
                <a:cs typeface="Times New Roman"/>
              </a:rPr>
              <a:t>Early treatment intensification with </a:t>
            </a:r>
            <a:r>
              <a:rPr lang="en-US" sz="2800" b="1" dirty="0" err="1">
                <a:solidFill>
                  <a:srgbClr val="C00000"/>
                </a:solidFill>
                <a:cs typeface="Times New Roman"/>
              </a:rPr>
              <a:t>raltegravir</a:t>
            </a:r>
            <a:r>
              <a:rPr lang="en-US" sz="2800" b="1" dirty="0">
                <a:solidFill>
                  <a:srgbClr val="C00000"/>
                </a:solidFill>
                <a:cs typeface="Times New Roman"/>
              </a:rPr>
              <a:t> reduces the time to full suppression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1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529" y="2520318"/>
            <a:ext cx="4179959" cy="26365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0402" y="294382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cART</a:t>
            </a:r>
            <a:r>
              <a:rPr lang="en-US" sz="3200" b="1" dirty="0">
                <a:solidFill>
                  <a:srgbClr val="C00000"/>
                </a:solidFill>
              </a:rPr>
              <a:t> started in </a:t>
            </a:r>
            <a:r>
              <a:rPr lang="en-US" sz="3200" b="1" dirty="0" err="1">
                <a:solidFill>
                  <a:srgbClr val="C00000"/>
                </a:solidFill>
              </a:rPr>
              <a:t>Fiebig</a:t>
            </a:r>
            <a:r>
              <a:rPr lang="en-US" sz="3200" b="1" dirty="0">
                <a:solidFill>
                  <a:srgbClr val="C00000"/>
                </a:solidFill>
              </a:rPr>
              <a:t> stage I blunts peak viremia and preserves CD4 T cells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449F6-5A8A-4E35-A94E-CABEF7788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97" y="2548670"/>
            <a:ext cx="4375695" cy="260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2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AFB57-B73E-47E0-9485-2A59579FC0C4}"/>
              </a:ext>
            </a:extLst>
          </p:cNvPr>
          <p:cNvSpPr txBox="1">
            <a:spLocks/>
          </p:cNvSpPr>
          <p:nvPr/>
        </p:nvSpPr>
        <p:spPr>
          <a:xfrm>
            <a:off x="35496" y="286544"/>
            <a:ext cx="9108504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rgbClr val="C00000"/>
                </a:solidFill>
              </a:rPr>
              <a:t>Participants treated in </a:t>
            </a:r>
            <a:r>
              <a:rPr lang="en-ZA" sz="2800" b="1" dirty="0" err="1">
                <a:solidFill>
                  <a:srgbClr val="C00000"/>
                </a:solidFill>
              </a:rPr>
              <a:t>Fiebig</a:t>
            </a:r>
            <a:r>
              <a:rPr lang="en-ZA" sz="2800" b="1" dirty="0">
                <a:solidFill>
                  <a:srgbClr val="C00000"/>
                </a:solidFill>
              </a:rPr>
              <a:t> stage I do not seroconvert*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07CEC-4F29-4D9C-B053-7E073B0071E0}"/>
              </a:ext>
            </a:extLst>
          </p:cNvPr>
          <p:cNvSpPr txBox="1"/>
          <p:nvPr/>
        </p:nvSpPr>
        <p:spPr>
          <a:xfrm>
            <a:off x="6804248" y="5661248"/>
            <a:ext cx="199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/>
              <a:t>*WB- </a:t>
            </a:r>
            <a:r>
              <a:rPr lang="en-ZA" b="1" dirty="0" err="1"/>
              <a:t>Biorad</a:t>
            </a:r>
            <a:r>
              <a:rPr lang="en-ZA" b="1" dirty="0"/>
              <a:t> GS kit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6E107F-68D7-4FDA-B903-4830A93454DD}"/>
              </a:ext>
            </a:extLst>
          </p:cNvPr>
          <p:cNvGrpSpPr/>
          <p:nvPr/>
        </p:nvGrpSpPr>
        <p:grpSpPr>
          <a:xfrm>
            <a:off x="395536" y="764704"/>
            <a:ext cx="6438900" cy="5968999"/>
            <a:chOff x="395536" y="764704"/>
            <a:chExt cx="6438900" cy="5968999"/>
          </a:xfrm>
        </p:grpSpPr>
        <p:pic>
          <p:nvPicPr>
            <p:cNvPr id="5" name="Picture 4" descr="westernblot all 19022017.tiff">
              <a:extLst>
                <a:ext uri="{FF2B5EF4-FFF2-40B4-BE49-F238E27FC236}">
                  <a16:creationId xmlns:a16="http://schemas.microsoft.com/office/drawing/2014/main" id="{3974A1C8-D8FE-4B26-891E-8439AEB3F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764704"/>
              <a:ext cx="6438900" cy="596899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5CB06D-82E4-400C-99BE-AAFD95EA1EE8}"/>
                </a:ext>
              </a:extLst>
            </p:cNvPr>
            <p:cNvSpPr txBox="1"/>
            <p:nvPr/>
          </p:nvSpPr>
          <p:spPr>
            <a:xfrm>
              <a:off x="395536" y="764704"/>
              <a:ext cx="640871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97788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7F84-A3AA-415B-BC3C-DE54C154377B}"/>
              </a:ext>
            </a:extLst>
          </p:cNvPr>
          <p:cNvSpPr txBox="1">
            <a:spLocks/>
          </p:cNvSpPr>
          <p:nvPr/>
        </p:nvSpPr>
        <p:spPr>
          <a:xfrm>
            <a:off x="35496" y="260648"/>
            <a:ext cx="9036496" cy="5040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C00000"/>
                </a:solidFill>
              </a:rPr>
              <a:t>Most </a:t>
            </a:r>
            <a:r>
              <a:rPr lang="en-US" sz="2400" b="1" dirty="0" err="1">
                <a:solidFill>
                  <a:srgbClr val="C00000"/>
                </a:solidFill>
              </a:rPr>
              <a:t>Fiebig</a:t>
            </a:r>
            <a:r>
              <a:rPr lang="en-US" sz="2400" b="1" dirty="0">
                <a:solidFill>
                  <a:srgbClr val="C00000"/>
                </a:solidFill>
              </a:rPr>
              <a:t> I treated patients develop HIV-specific CD8</a:t>
            </a:r>
            <a:r>
              <a:rPr lang="en-US" sz="2400" b="1" baseline="30000" dirty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 T cell responses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9BCE7BB1-9B48-4BA1-BB53-522623499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59" y="3396762"/>
            <a:ext cx="6726960" cy="3378929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69B0FF-24B1-49A5-838F-901796515A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2"/>
          <a:stretch/>
        </p:blipFill>
        <p:spPr>
          <a:xfrm>
            <a:off x="446937" y="1048018"/>
            <a:ext cx="7725486" cy="232391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B9963E-7636-4CD1-BB52-4888DC04DD5E}"/>
              </a:ext>
            </a:extLst>
          </p:cNvPr>
          <p:cNvSpPr/>
          <p:nvPr/>
        </p:nvSpPr>
        <p:spPr>
          <a:xfrm>
            <a:off x="35496" y="5229200"/>
            <a:ext cx="9036496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A718DD-085A-424F-BF58-D8D2FF9AB659}"/>
              </a:ext>
            </a:extLst>
          </p:cNvPr>
          <p:cNvSpPr/>
          <p:nvPr/>
        </p:nvSpPr>
        <p:spPr>
          <a:xfrm>
            <a:off x="3244" y="5229200"/>
            <a:ext cx="9108504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2000" dirty="0">
              <a:solidFill>
                <a:schemeClr val="tx1"/>
              </a:solidFill>
            </a:endParaRPr>
          </a:p>
          <a:p>
            <a:endParaRPr lang="en-ZA" sz="2000" dirty="0">
              <a:solidFill>
                <a:schemeClr val="tx1"/>
              </a:solidFill>
            </a:endParaRPr>
          </a:p>
          <a:p>
            <a:endParaRPr lang="en-ZA" sz="2000" dirty="0">
              <a:solidFill>
                <a:schemeClr val="tx1"/>
              </a:solidFill>
            </a:endParaRPr>
          </a:p>
          <a:p>
            <a:r>
              <a:rPr lang="en-ZA" sz="2000" dirty="0">
                <a:solidFill>
                  <a:schemeClr val="tx1"/>
                </a:solidFill>
              </a:rPr>
              <a:t>   Overall, almost all participants who started treatment in </a:t>
            </a:r>
            <a:r>
              <a:rPr lang="en-ZA" sz="2000" dirty="0" err="1">
                <a:solidFill>
                  <a:schemeClr val="tx1"/>
                </a:solidFill>
              </a:rPr>
              <a:t>Fiebig</a:t>
            </a:r>
            <a:r>
              <a:rPr lang="en-ZA" sz="2000" dirty="0">
                <a:solidFill>
                  <a:schemeClr val="tx1"/>
                </a:solidFill>
              </a:rPr>
              <a:t> I developed CTL   </a:t>
            </a:r>
          </a:p>
          <a:p>
            <a:r>
              <a:rPr lang="en-ZA" sz="2000" dirty="0">
                <a:solidFill>
                  <a:schemeClr val="tx1"/>
                </a:solidFill>
              </a:rPr>
              <a:t>    responses: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tx1"/>
                </a:solidFill>
              </a:rPr>
              <a:t>16 of 20 (80%) by tetramer staining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tx1"/>
                </a:solidFill>
              </a:rPr>
              <a:t>18 of 26 (69%) by IFN-γ ELISPOT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tx1"/>
                </a:solidFill>
              </a:rPr>
              <a:t>18 of 20 (90%) by CFSE proliferation</a:t>
            </a:r>
          </a:p>
          <a:p>
            <a:endParaRPr lang="en-ZA" sz="2000" dirty="0">
              <a:solidFill>
                <a:schemeClr val="tx1"/>
              </a:solidFill>
            </a:endParaRPr>
          </a:p>
          <a:p>
            <a:endParaRPr lang="en-ZA" dirty="0">
              <a:solidFill>
                <a:schemeClr val="tx1"/>
              </a:solidFill>
            </a:endParaRPr>
          </a:p>
          <a:p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2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1304</Words>
  <Application>Microsoft Office PowerPoint</Application>
  <PresentationFormat>On-screen Show (4:3)</PresentationFormat>
  <Paragraphs>359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Helvetica</vt:lpstr>
      <vt:lpstr>msgothic</vt:lpstr>
      <vt:lpstr>Times</vt:lpstr>
      <vt:lpstr>Times New Roman</vt:lpstr>
      <vt:lpstr>Office Theme</vt:lpstr>
      <vt:lpstr>1_Office Theme</vt:lpstr>
      <vt:lpstr>Prism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Lorey</dc:creator>
  <cp:lastModifiedBy>Thumbi Ndung'u</cp:lastModifiedBy>
  <cp:revision>154</cp:revision>
  <dcterms:created xsi:type="dcterms:W3CDTF">2016-02-11T10:11:00Z</dcterms:created>
  <dcterms:modified xsi:type="dcterms:W3CDTF">2018-07-24T07:28:57Z</dcterms:modified>
</cp:coreProperties>
</file>